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0"/>
  </p:handoutMasterIdLst>
  <p:sldIdLst>
    <p:sldId id="286" r:id="rId3"/>
    <p:sldId id="270" r:id="rId4"/>
    <p:sldId id="279" r:id="rId5"/>
    <p:sldId id="277" r:id="rId6"/>
    <p:sldId id="281" r:id="rId7"/>
    <p:sldId id="289" r:id="rId8"/>
    <p:sldId id="290" r:id="rId10"/>
    <p:sldId id="291" r:id="rId11"/>
    <p:sldId id="292" r:id="rId12"/>
    <p:sldId id="294" r:id="rId13"/>
    <p:sldId id="295" r:id="rId14"/>
    <p:sldId id="302" r:id="rId15"/>
    <p:sldId id="296" r:id="rId16"/>
    <p:sldId id="276" r:id="rId17"/>
    <p:sldId id="282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938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0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144" y="400"/>
      </p:cViewPr>
      <p:guideLst>
        <p:guide orient="horz" pos="2160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36"/>
    </p:cViewPr>
  </p:sorterViewPr>
  <p:notesViewPr>
    <p:cSldViewPr snapToGrid="0">
      <p:cViewPr varScale="1">
        <p:scale>
          <a:sx n="84" d="100"/>
          <a:sy n="84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93D5-7270-4F95-95DD-3507880E77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4139-A9BF-459F-8D25-066133362A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210EA-F583-1048-AAFA-EDC63E1A56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8B2FD-9E70-B34B-B05C-E237B00FF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35683" y="0"/>
            <a:ext cx="6856317" cy="6858000"/>
          </a:xfrm>
          <a:custGeom>
            <a:avLst/>
            <a:gdLst>
              <a:gd name="connsiteX0" fmla="*/ 6320621 w 6856317"/>
              <a:gd name="connsiteY0" fmla="*/ 0 h 6858000"/>
              <a:gd name="connsiteX1" fmla="*/ 6856317 w 6856317"/>
              <a:gd name="connsiteY1" fmla="*/ 0 h 6858000"/>
              <a:gd name="connsiteX2" fmla="*/ 6856317 w 6856317"/>
              <a:gd name="connsiteY2" fmla="*/ 2912627 h 6858000"/>
              <a:gd name="connsiteX3" fmla="*/ 4578455 w 6856317"/>
              <a:gd name="connsiteY3" fmla="*/ 6858000 h 6858000"/>
              <a:gd name="connsiteX4" fmla="*/ 2361153 w 6856317"/>
              <a:gd name="connsiteY4" fmla="*/ 6858000 h 6858000"/>
              <a:gd name="connsiteX5" fmla="*/ 3959468 w 6856317"/>
              <a:gd name="connsiteY5" fmla="*/ 0 h 6858000"/>
              <a:gd name="connsiteX6" fmla="*/ 6176770 w 6856317"/>
              <a:gd name="connsiteY6" fmla="*/ 0 h 6858000"/>
              <a:gd name="connsiteX7" fmla="*/ 2217302 w 6856317"/>
              <a:gd name="connsiteY7" fmla="*/ 6858000 h 6858000"/>
              <a:gd name="connsiteX8" fmla="*/ 0 w 685631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6317" h="6858000">
                <a:moveTo>
                  <a:pt x="6320621" y="0"/>
                </a:moveTo>
                <a:lnTo>
                  <a:pt x="6856317" y="0"/>
                </a:lnTo>
                <a:lnTo>
                  <a:pt x="6856317" y="2912627"/>
                </a:lnTo>
                <a:lnTo>
                  <a:pt x="4578455" y="6858000"/>
                </a:lnTo>
                <a:lnTo>
                  <a:pt x="2361153" y="6858000"/>
                </a:lnTo>
                <a:close/>
                <a:moveTo>
                  <a:pt x="3959468" y="0"/>
                </a:moveTo>
                <a:lnTo>
                  <a:pt x="6176770" y="0"/>
                </a:lnTo>
                <a:lnTo>
                  <a:pt x="22173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72420" y="5362302"/>
            <a:ext cx="4276034" cy="1495697"/>
          </a:xfrm>
          <a:custGeom>
            <a:avLst/>
            <a:gdLst>
              <a:gd name="connsiteX0" fmla="*/ 863542 w 4276034"/>
              <a:gd name="connsiteY0" fmla="*/ 0 h 1495697"/>
              <a:gd name="connsiteX1" fmla="*/ 4276034 w 4276034"/>
              <a:gd name="connsiteY1" fmla="*/ 0 h 1495697"/>
              <a:gd name="connsiteX2" fmla="*/ 4276034 w 4276034"/>
              <a:gd name="connsiteY2" fmla="*/ 24565 h 1495697"/>
              <a:gd name="connsiteX3" fmla="*/ 3426676 w 4276034"/>
              <a:gd name="connsiteY3" fmla="*/ 1495697 h 1495697"/>
              <a:gd name="connsiteX4" fmla="*/ 0 w 4276034"/>
              <a:gd name="connsiteY4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6034" h="1495697">
                <a:moveTo>
                  <a:pt x="863542" y="0"/>
                </a:moveTo>
                <a:lnTo>
                  <a:pt x="4276034" y="0"/>
                </a:lnTo>
                <a:lnTo>
                  <a:pt x="4276034" y="24565"/>
                </a:lnTo>
                <a:lnTo>
                  <a:pt x="3426676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884" y="5362302"/>
            <a:ext cx="3312952" cy="1495697"/>
          </a:xfrm>
          <a:custGeom>
            <a:avLst/>
            <a:gdLst>
              <a:gd name="connsiteX0" fmla="*/ 863541 w 3312952"/>
              <a:gd name="connsiteY0" fmla="*/ 0 h 1495697"/>
              <a:gd name="connsiteX1" fmla="*/ 3312952 w 3312952"/>
              <a:gd name="connsiteY1" fmla="*/ 0 h 1495697"/>
              <a:gd name="connsiteX2" fmla="*/ 2449410 w 3312952"/>
              <a:gd name="connsiteY2" fmla="*/ 1495697 h 1495697"/>
              <a:gd name="connsiteX3" fmla="*/ 0 w 3312952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952" h="1495697">
                <a:moveTo>
                  <a:pt x="863541" y="0"/>
                </a:moveTo>
                <a:lnTo>
                  <a:pt x="3312952" y="0"/>
                </a:lnTo>
                <a:lnTo>
                  <a:pt x="2449410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114996" y="1495698"/>
            <a:ext cx="3669484" cy="1933303"/>
          </a:xfrm>
          <a:custGeom>
            <a:avLst/>
            <a:gdLst>
              <a:gd name="connsiteX0" fmla="*/ 1116193 w 3669484"/>
              <a:gd name="connsiteY0" fmla="*/ 0 h 1933303"/>
              <a:gd name="connsiteX1" fmla="*/ 3669484 w 3669484"/>
              <a:gd name="connsiteY1" fmla="*/ 0 h 1933303"/>
              <a:gd name="connsiteX2" fmla="*/ 2553291 w 3669484"/>
              <a:gd name="connsiteY2" fmla="*/ 1933303 h 1933303"/>
              <a:gd name="connsiteX3" fmla="*/ 0 w 3669484"/>
              <a:gd name="connsiteY3" fmla="*/ 1933303 h 193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484" h="1933303">
                <a:moveTo>
                  <a:pt x="1116193" y="0"/>
                </a:moveTo>
                <a:lnTo>
                  <a:pt x="3669484" y="0"/>
                </a:lnTo>
                <a:lnTo>
                  <a:pt x="2553291" y="1933303"/>
                </a:lnTo>
                <a:lnTo>
                  <a:pt x="0" y="1933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49246" y="1453311"/>
            <a:ext cx="1898754" cy="1898754"/>
          </a:xfrm>
          <a:custGeom>
            <a:avLst/>
            <a:gdLst>
              <a:gd name="connsiteX0" fmla="*/ 949377 w 1898754"/>
              <a:gd name="connsiteY0" fmla="*/ 0 h 1898754"/>
              <a:gd name="connsiteX1" fmla="*/ 1898754 w 1898754"/>
              <a:gd name="connsiteY1" fmla="*/ 949377 h 1898754"/>
              <a:gd name="connsiteX2" fmla="*/ 949377 w 1898754"/>
              <a:gd name="connsiteY2" fmla="*/ 1898754 h 1898754"/>
              <a:gd name="connsiteX3" fmla="*/ 0 w 1898754"/>
              <a:gd name="connsiteY3" fmla="*/ 949377 h 1898754"/>
              <a:gd name="connsiteX4" fmla="*/ 949377 w 1898754"/>
              <a:gd name="connsiteY4" fmla="*/ 0 h 189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754" h="1898754">
                <a:moveTo>
                  <a:pt x="949377" y="0"/>
                </a:moveTo>
                <a:cubicBezTo>
                  <a:pt x="1473703" y="0"/>
                  <a:pt x="1898754" y="425051"/>
                  <a:pt x="1898754" y="949377"/>
                </a:cubicBezTo>
                <a:cubicBezTo>
                  <a:pt x="1898754" y="1473703"/>
                  <a:pt x="1473703" y="1898754"/>
                  <a:pt x="949377" y="1898754"/>
                </a:cubicBezTo>
                <a:cubicBezTo>
                  <a:pt x="425051" y="1898754"/>
                  <a:pt x="0" y="1473703"/>
                  <a:pt x="0" y="949377"/>
                </a:cubicBezTo>
                <a:cubicBezTo>
                  <a:pt x="0" y="425051"/>
                  <a:pt x="425051" y="0"/>
                  <a:pt x="94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30914" y="0"/>
            <a:ext cx="6161086" cy="6858000"/>
          </a:xfrm>
          <a:custGeom>
            <a:avLst/>
            <a:gdLst>
              <a:gd name="connsiteX0" fmla="*/ 0 w 6161086"/>
              <a:gd name="connsiteY0" fmla="*/ 0 h 6858000"/>
              <a:gd name="connsiteX1" fmla="*/ 6161086 w 6161086"/>
              <a:gd name="connsiteY1" fmla="*/ 0 h 6858000"/>
              <a:gd name="connsiteX2" fmla="*/ 6161086 w 6161086"/>
              <a:gd name="connsiteY2" fmla="*/ 6858000 h 6858000"/>
              <a:gd name="connsiteX3" fmla="*/ 3959468 w 6161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1086" h="6858000">
                <a:moveTo>
                  <a:pt x="0" y="0"/>
                </a:moveTo>
                <a:lnTo>
                  <a:pt x="6161086" y="0"/>
                </a:lnTo>
                <a:lnTo>
                  <a:pt x="6161086" y="6858000"/>
                </a:lnTo>
                <a:lnTo>
                  <a:pt x="395946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81451" cy="6858000"/>
          </a:xfrm>
          <a:custGeom>
            <a:avLst/>
            <a:gdLst>
              <a:gd name="connsiteX0" fmla="*/ 0 w 5081451"/>
              <a:gd name="connsiteY0" fmla="*/ 0 h 6858000"/>
              <a:gd name="connsiteX1" fmla="*/ 5081451 w 5081451"/>
              <a:gd name="connsiteY1" fmla="*/ 0 h 6858000"/>
              <a:gd name="connsiteX2" fmla="*/ 5081451 w 5081451"/>
              <a:gd name="connsiteY2" fmla="*/ 6858000 h 6858000"/>
              <a:gd name="connsiteX3" fmla="*/ 0 w 50814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451" h="6858000">
                <a:moveTo>
                  <a:pt x="0" y="0"/>
                </a:moveTo>
                <a:lnTo>
                  <a:pt x="5081451" y="0"/>
                </a:lnTo>
                <a:lnTo>
                  <a:pt x="50814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2206170" y="1487838"/>
            <a:ext cx="2340244" cy="1751309"/>
          </a:xfrm>
          <a:custGeom>
            <a:avLst/>
            <a:gdLst>
              <a:gd name="connsiteX0" fmla="*/ 0 w 2340244"/>
              <a:gd name="connsiteY0" fmla="*/ 0 h 1751309"/>
              <a:gd name="connsiteX1" fmla="*/ 2340244 w 2340244"/>
              <a:gd name="connsiteY1" fmla="*/ 0 h 1751309"/>
              <a:gd name="connsiteX2" fmla="*/ 2340244 w 2340244"/>
              <a:gd name="connsiteY2" fmla="*/ 1751309 h 1751309"/>
              <a:gd name="connsiteX3" fmla="*/ 0 w 2340244"/>
              <a:gd name="connsiteY3" fmla="*/ 1751309 h 17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244" h="1751309">
                <a:moveTo>
                  <a:pt x="0" y="0"/>
                </a:moveTo>
                <a:lnTo>
                  <a:pt x="2340244" y="0"/>
                </a:lnTo>
                <a:lnTo>
                  <a:pt x="2340244" y="1751309"/>
                </a:lnTo>
                <a:lnTo>
                  <a:pt x="0" y="17513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870673" y="3784017"/>
            <a:ext cx="2345266" cy="2456552"/>
          </a:xfrm>
          <a:custGeom>
            <a:avLst/>
            <a:gdLst>
              <a:gd name="connsiteX0" fmla="*/ 2230734 w 2614968"/>
              <a:gd name="connsiteY0" fmla="*/ 0 h 2739052"/>
              <a:gd name="connsiteX1" fmla="*/ 2614968 w 2614968"/>
              <a:gd name="connsiteY1" fmla="*/ 2378724 h 2739052"/>
              <a:gd name="connsiteX2" fmla="*/ 384233 w 2614968"/>
              <a:gd name="connsiteY2" fmla="*/ 2739052 h 2739052"/>
              <a:gd name="connsiteX3" fmla="*/ 0 w 2614968"/>
              <a:gd name="connsiteY3" fmla="*/ 360329 h 273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968" h="2739052">
                <a:moveTo>
                  <a:pt x="2230734" y="0"/>
                </a:moveTo>
                <a:lnTo>
                  <a:pt x="2614968" y="2378724"/>
                </a:lnTo>
                <a:lnTo>
                  <a:pt x="384233" y="2739052"/>
                </a:lnTo>
                <a:lnTo>
                  <a:pt x="0" y="360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019090" y="1537917"/>
            <a:ext cx="2460187" cy="2545822"/>
          </a:xfrm>
          <a:custGeom>
            <a:avLst/>
            <a:gdLst>
              <a:gd name="connsiteX0" fmla="*/ 702483 w 2863970"/>
              <a:gd name="connsiteY0" fmla="*/ 0 h 2963661"/>
              <a:gd name="connsiteX1" fmla="*/ 2863970 w 2863970"/>
              <a:gd name="connsiteY1" fmla="*/ 658779 h 2963661"/>
              <a:gd name="connsiteX2" fmla="*/ 2161486 w 2863970"/>
              <a:gd name="connsiteY2" fmla="*/ 2963661 h 2963661"/>
              <a:gd name="connsiteX3" fmla="*/ 0 w 2863970"/>
              <a:gd name="connsiteY3" fmla="*/ 2304881 h 296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70" h="2963661">
                <a:moveTo>
                  <a:pt x="702483" y="0"/>
                </a:moveTo>
                <a:lnTo>
                  <a:pt x="2863970" y="658779"/>
                </a:lnTo>
                <a:lnTo>
                  <a:pt x="2161486" y="2963661"/>
                </a:lnTo>
                <a:lnTo>
                  <a:pt x="0" y="23048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460391" y="1572034"/>
            <a:ext cx="2730838" cy="2844436"/>
          </a:xfrm>
          <a:custGeom>
            <a:avLst/>
            <a:gdLst>
              <a:gd name="connsiteX0" fmla="*/ 2205235 w 2730838"/>
              <a:gd name="connsiteY0" fmla="*/ 0 h 2844436"/>
              <a:gd name="connsiteX1" fmla="*/ 2730838 w 2730838"/>
              <a:gd name="connsiteY1" fmla="*/ 2351532 h 2844436"/>
              <a:gd name="connsiteX2" fmla="*/ 525603 w 2730838"/>
              <a:gd name="connsiteY2" fmla="*/ 2844436 h 2844436"/>
              <a:gd name="connsiteX3" fmla="*/ 0 w 2730838"/>
              <a:gd name="connsiteY3" fmla="*/ 492904 h 28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838" h="2844436">
                <a:moveTo>
                  <a:pt x="2205235" y="0"/>
                </a:moveTo>
                <a:lnTo>
                  <a:pt x="2730838" y="2351532"/>
                </a:lnTo>
                <a:lnTo>
                  <a:pt x="525603" y="2844436"/>
                </a:lnTo>
                <a:lnTo>
                  <a:pt x="0" y="492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91969" y="2138703"/>
            <a:ext cx="2486666" cy="2580593"/>
          </a:xfrm>
          <a:custGeom>
            <a:avLst/>
            <a:gdLst>
              <a:gd name="connsiteX0" fmla="*/ 623639 w 2806293"/>
              <a:gd name="connsiteY0" fmla="*/ 0 h 2912293"/>
              <a:gd name="connsiteX1" fmla="*/ 2806293 w 2806293"/>
              <a:gd name="connsiteY1" fmla="*/ 584840 h 2912293"/>
              <a:gd name="connsiteX2" fmla="*/ 2182654 w 2806293"/>
              <a:gd name="connsiteY2" fmla="*/ 2912293 h 2912293"/>
              <a:gd name="connsiteX3" fmla="*/ 0 w 2806293"/>
              <a:gd name="connsiteY3" fmla="*/ 2327452 h 29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293" h="2912293">
                <a:moveTo>
                  <a:pt x="623639" y="0"/>
                </a:moveTo>
                <a:lnTo>
                  <a:pt x="2806293" y="584840"/>
                </a:lnTo>
                <a:lnTo>
                  <a:pt x="2182654" y="2912293"/>
                </a:lnTo>
                <a:lnTo>
                  <a:pt x="0" y="23274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88629" y="0"/>
            <a:ext cx="5203372" cy="6858000"/>
          </a:xfrm>
          <a:custGeom>
            <a:avLst/>
            <a:gdLst>
              <a:gd name="connsiteX0" fmla="*/ 0 w 5203372"/>
              <a:gd name="connsiteY0" fmla="*/ 0 h 6858000"/>
              <a:gd name="connsiteX1" fmla="*/ 5203372 w 5203372"/>
              <a:gd name="connsiteY1" fmla="*/ 0 h 6858000"/>
              <a:gd name="connsiteX2" fmla="*/ 5203372 w 5203372"/>
              <a:gd name="connsiteY2" fmla="*/ 6858000 h 6858000"/>
              <a:gd name="connsiteX3" fmla="*/ 0 w 5203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372" h="6858000">
                <a:moveTo>
                  <a:pt x="0" y="0"/>
                </a:moveTo>
                <a:lnTo>
                  <a:pt x="5203372" y="0"/>
                </a:lnTo>
                <a:lnTo>
                  <a:pt x="52033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936925" y="2700092"/>
            <a:ext cx="1796874" cy="1796874"/>
          </a:xfrm>
          <a:custGeom>
            <a:avLst/>
            <a:gdLst>
              <a:gd name="connsiteX0" fmla="*/ 898437 w 1796874"/>
              <a:gd name="connsiteY0" fmla="*/ 0 h 1796874"/>
              <a:gd name="connsiteX1" fmla="*/ 1796874 w 1796874"/>
              <a:gd name="connsiteY1" fmla="*/ 898437 h 1796874"/>
              <a:gd name="connsiteX2" fmla="*/ 898437 w 1796874"/>
              <a:gd name="connsiteY2" fmla="*/ 1796874 h 1796874"/>
              <a:gd name="connsiteX3" fmla="*/ 0 w 1796874"/>
              <a:gd name="connsiteY3" fmla="*/ 898437 h 1796874"/>
              <a:gd name="connsiteX4" fmla="*/ 898437 w 1796874"/>
              <a:gd name="connsiteY4" fmla="*/ 0 h 17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874" h="1796874">
                <a:moveTo>
                  <a:pt x="898437" y="0"/>
                </a:moveTo>
                <a:cubicBezTo>
                  <a:pt x="1394630" y="0"/>
                  <a:pt x="1796874" y="402244"/>
                  <a:pt x="1796874" y="898437"/>
                </a:cubicBezTo>
                <a:cubicBezTo>
                  <a:pt x="1796874" y="1394630"/>
                  <a:pt x="1394630" y="1796874"/>
                  <a:pt x="898437" y="1796874"/>
                </a:cubicBezTo>
                <a:cubicBezTo>
                  <a:pt x="402244" y="1796874"/>
                  <a:pt x="0" y="1394630"/>
                  <a:pt x="0" y="898437"/>
                </a:cubicBezTo>
                <a:cubicBezTo>
                  <a:pt x="0" y="402244"/>
                  <a:pt x="402244" y="0"/>
                  <a:pt x="898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24" r="24"/>
          <a:stretch>
            <a:fillRect/>
          </a:stretch>
        </p:blipFill>
        <p:spPr>
          <a:xfrm>
            <a:off x="-540842" y="0"/>
            <a:ext cx="12192000" cy="6858000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5893611" y="23496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269824" y="5575187"/>
            <a:ext cx="602392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Fast</a:t>
            </a:r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food</a:t>
            </a:r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fights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690610" y="2052320"/>
            <a:ext cx="264477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 b="1">
                <a:solidFill>
                  <a:schemeClr val="accent1"/>
                </a:solidFill>
              </a:rPr>
              <a:t>Big 4:</a:t>
            </a:r>
            <a:endParaRPr lang="en-US" altLang="zh-CN" sz="48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Tan Yiqin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Cui Simeng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Li Xiaotong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Chen Qiman</a:t>
            </a:r>
            <a:endParaRPr lang="en-US" altLang="zh-CN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724647" y="2647598"/>
            <a:ext cx="3936867" cy="64294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 smtClean="0">
                <a:solidFill>
                  <a:schemeClr val="accent1"/>
                </a:solidFill>
                <a:ea typeface="+mj-ea"/>
                <a:sym typeface="+mn-ea"/>
              </a:rPr>
              <a:t>Café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De Coral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 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649" y="3848382"/>
            <a:ext cx="490963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Three quarters of the Café De Coral customers are above level three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59626" y="2683125"/>
            <a:ext cx="437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Authentic customers </a:t>
            </a:r>
            <a:endParaRPr lang="en-US" altLang="zh-CN" sz="2800" b="1" dirty="0"/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2" name="图片 2" descr="../Library/Containers/com.tencent.xinWeChat/Data/Library/Application%20Support/com.tencent.xinWeChat/2.0b4.0.9/4ae5c26134840991538a9d4b95bbdfa0/Message/MessageTemp/b22af2c936bb5e35caa9804770feeb22/Image/3181524801168_.pic_h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8670" y="1189990"/>
            <a:ext cx="5935980" cy="528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191" r="311" b="2170"/>
          <a:stretch>
            <a:fillRect/>
          </a:stretch>
        </p:blipFill>
        <p:spPr>
          <a:xfrm>
            <a:off x="-15240" y="1287780"/>
            <a:ext cx="7362825" cy="4783455"/>
          </a:xfrm>
          <a:prstGeom prst="rect">
            <a:avLst/>
          </a:prstGeom>
          <a:ln>
            <a:noFill/>
          </a:ln>
        </p:spPr>
      </p:pic>
      <p:sp>
        <p:nvSpPr>
          <p:cNvPr id="36" name="矩形: 圆角 35"/>
          <p:cNvSpPr/>
          <p:nvPr/>
        </p:nvSpPr>
        <p:spPr>
          <a:xfrm>
            <a:off x="6962771" y="3017251"/>
            <a:ext cx="4625812" cy="64294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2880" y="34036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</a:t>
            </a:r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Analyse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 smtClean="0">
                <a:solidFill>
                  <a:schemeClr val="accent1"/>
                </a:solidFill>
                <a:ea typeface="+mj-ea"/>
                <a:sym typeface="+mn-ea"/>
              </a:rPr>
              <a:t>Café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De Coral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 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21135" y="3120709"/>
            <a:ext cx="462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</a:t>
            </a:r>
            <a:r>
              <a:rPr lang="en-US" altLang="zh-CN" sz="2400" b="1" dirty="0" smtClean="0"/>
              <a:t>n </a:t>
            </a:r>
            <a:r>
              <a:rPr lang="en-US" altLang="zh-CN" sz="2400" b="1" dirty="0"/>
              <a:t>outburst of comments in 2018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1957" y="405960"/>
            <a:ext cx="57487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a typeface="+mj-ea"/>
              </a:rPr>
              <a:t>Possible reasons behind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a typeface="+mj-ea"/>
              </a:rPr>
              <a:t>--Answers from annual report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pic>
        <p:nvPicPr>
          <p:cNvPr id="560" name="图片 5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3"/>
          <a:stretch>
            <a:fillRect/>
          </a:stretch>
        </p:blipFill>
        <p:spPr>
          <a:xfrm>
            <a:off x="1669143" y="1285463"/>
            <a:ext cx="3414299" cy="5572537"/>
          </a:xfrm>
          <a:custGeom>
            <a:avLst/>
            <a:gdLst>
              <a:gd name="connsiteX0" fmla="*/ 0 w 3414299"/>
              <a:gd name="connsiteY0" fmla="*/ 0 h 5572537"/>
              <a:gd name="connsiteX1" fmla="*/ 3414299 w 3414299"/>
              <a:gd name="connsiteY1" fmla="*/ 0 h 5572537"/>
              <a:gd name="connsiteX2" fmla="*/ 3414299 w 3414299"/>
              <a:gd name="connsiteY2" fmla="*/ 5572537 h 5572537"/>
              <a:gd name="connsiteX3" fmla="*/ 0 w 3414299"/>
              <a:gd name="connsiteY3" fmla="*/ 5572537 h 5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299" h="5572537">
                <a:moveTo>
                  <a:pt x="0" y="0"/>
                </a:moveTo>
                <a:lnTo>
                  <a:pt x="3414299" y="0"/>
                </a:lnTo>
                <a:lnTo>
                  <a:pt x="3414299" y="5572537"/>
                </a:lnTo>
                <a:lnTo>
                  <a:pt x="0" y="5572537"/>
                </a:lnTo>
                <a:close/>
              </a:path>
            </a:pathLst>
          </a:custGeom>
        </p:spPr>
      </p:pic>
      <p:sp>
        <p:nvSpPr>
          <p:cNvPr id="567" name="矩形: 圆角 26"/>
          <p:cNvSpPr/>
          <p:nvPr/>
        </p:nvSpPr>
        <p:spPr>
          <a:xfrm>
            <a:off x="5548561" y="1482195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矩形: 圆角 27"/>
          <p:cNvSpPr/>
          <p:nvPr/>
        </p:nvSpPr>
        <p:spPr>
          <a:xfrm>
            <a:off x="5548561" y="3103464"/>
            <a:ext cx="457200" cy="4572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" name="矩形: 圆角 28"/>
          <p:cNvSpPr/>
          <p:nvPr/>
        </p:nvSpPr>
        <p:spPr>
          <a:xfrm>
            <a:off x="5548561" y="477423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文本框 570"/>
          <p:cNvSpPr txBox="1"/>
          <p:nvPr/>
        </p:nvSpPr>
        <p:spPr>
          <a:xfrm>
            <a:off x="6089919" y="1449659"/>
            <a:ext cx="59321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Revamp of menu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72" name="文本框 571"/>
          <p:cNvSpPr txBox="1"/>
          <p:nvPr/>
        </p:nvSpPr>
        <p:spPr>
          <a:xfrm>
            <a:off x="5587750" y="15246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6089920" y="3073157"/>
            <a:ext cx="59321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New customer relationship management program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75" name="文本框 574"/>
          <p:cNvSpPr txBox="1"/>
          <p:nvPr/>
        </p:nvSpPr>
        <p:spPr>
          <a:xfrm>
            <a:off x="5587750" y="314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77" name="文本框 576"/>
          <p:cNvSpPr txBox="1"/>
          <p:nvPr/>
        </p:nvSpPr>
        <p:spPr>
          <a:xfrm>
            <a:off x="6089920" y="4746153"/>
            <a:ext cx="575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New business model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578" name="文本框 577"/>
          <p:cNvSpPr txBox="1"/>
          <p:nvPr/>
        </p:nvSpPr>
        <p:spPr>
          <a:xfrm>
            <a:off x="5587750" y="4821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6378" t="13919" r="8018" b="13882"/>
          <a:stretch>
            <a:fillRect/>
          </a:stretch>
        </p:blipFill>
        <p:spPr>
          <a:xfrm>
            <a:off x="2296681" y="1487839"/>
            <a:ext cx="2186264" cy="1660096"/>
          </a:xfrm>
          <a:prstGeom prst="rect">
            <a:avLst/>
          </a:prstGeom>
        </p:spPr>
      </p:pic>
      <p:pic>
        <p:nvPicPr>
          <p:cNvPr id="4" name="图片 3" descr="shopimg_cafehk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1410970"/>
            <a:ext cx="2247900" cy="188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7035231" y="1682873"/>
            <a:ext cx="3801382" cy="7710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Analyze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 smtClean="0">
                <a:solidFill>
                  <a:schemeClr val="accent1"/>
                </a:solidFill>
                <a:ea typeface="+mj-ea"/>
                <a:sym typeface="+mn-ea"/>
              </a:rPr>
              <a:t>Café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De Coral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58270" y="1806808"/>
            <a:ext cx="3902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rcRect t="14789" r="194" b="15569"/>
          <a:stretch>
            <a:fillRect/>
          </a:stretch>
        </p:blipFill>
        <p:spPr>
          <a:xfrm>
            <a:off x="215007" y="1157758"/>
            <a:ext cx="6552790" cy="562243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35231" y="2914683"/>
            <a:ext cx="3907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“Pork Steak</a:t>
            </a:r>
            <a:r>
              <a:rPr lang="en-US" altLang="zh-CN" sz="2000" dirty="0" smtClean="0"/>
              <a:t>”</a:t>
            </a:r>
            <a:endParaRPr lang="en-US" altLang="zh-CN" sz="2000" dirty="0" smtClean="0"/>
          </a:p>
          <a:p>
            <a:r>
              <a:rPr lang="en-US" altLang="zh-CN" sz="2000" dirty="0" smtClean="0"/>
              <a:t> “Milk </a:t>
            </a:r>
            <a:r>
              <a:rPr lang="en-US" altLang="zh-CN" sz="2000" dirty="0"/>
              <a:t>tea” </a:t>
            </a:r>
            <a:endParaRPr lang="en-US" altLang="zh-CN" sz="2000" dirty="0" smtClean="0"/>
          </a:p>
          <a:p>
            <a:r>
              <a:rPr lang="en-US" altLang="zh-CN" sz="2000" dirty="0" smtClean="0"/>
              <a:t>“Afternoon </a:t>
            </a:r>
            <a:r>
              <a:rPr lang="en-US" altLang="zh-CN" sz="2000" dirty="0"/>
              <a:t>tea</a:t>
            </a:r>
            <a:r>
              <a:rPr lang="en-US" altLang="zh-CN" sz="2000" dirty="0" smtClean="0"/>
              <a:t>”</a:t>
            </a:r>
            <a:endParaRPr lang="en-US" altLang="zh-CN" sz="2000" dirty="0" smtClean="0"/>
          </a:p>
          <a:p>
            <a:r>
              <a:rPr lang="en-US" altLang="zh-CN" sz="2000" dirty="0" smtClean="0"/>
              <a:t>……</a:t>
            </a:r>
            <a:r>
              <a:rPr lang="zh-CN" altLang="zh-CN" sz="2000" dirty="0" smtClean="0"/>
              <a:t> 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2043" b="120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449994"/>
            <a:ext cx="5081451" cy="13324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81452" y="5449994"/>
            <a:ext cx="1347998" cy="133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289157" y="5764043"/>
            <a:ext cx="755650" cy="755650"/>
          </a:xfrm>
          <a:custGeom>
            <a:avLst/>
            <a:gdLst>
              <a:gd name="T0" fmla="*/ 6 w 249"/>
              <a:gd name="T1" fmla="*/ 136 h 249"/>
              <a:gd name="T2" fmla="*/ 113 w 249"/>
              <a:gd name="T3" fmla="*/ 142 h 249"/>
              <a:gd name="T4" fmla="*/ 113 w 249"/>
              <a:gd name="T5" fmla="*/ 243 h 249"/>
              <a:gd name="T6" fmla="*/ 107 w 249"/>
              <a:gd name="T7" fmla="*/ 249 h 249"/>
              <a:gd name="T8" fmla="*/ 0 w 249"/>
              <a:gd name="T9" fmla="*/ 243 h 249"/>
              <a:gd name="T10" fmla="*/ 0 w 249"/>
              <a:gd name="T11" fmla="*/ 142 h 249"/>
              <a:gd name="T12" fmla="*/ 101 w 249"/>
              <a:gd name="T13" fmla="*/ 148 h 249"/>
              <a:gd name="T14" fmla="*/ 12 w 249"/>
              <a:gd name="T15" fmla="*/ 148 h 249"/>
              <a:gd name="T16" fmla="*/ 101 w 249"/>
              <a:gd name="T17" fmla="*/ 237 h 249"/>
              <a:gd name="T18" fmla="*/ 142 w 249"/>
              <a:gd name="T19" fmla="*/ 0 h 249"/>
              <a:gd name="T20" fmla="*/ 142 w 249"/>
              <a:gd name="T21" fmla="*/ 0 h 249"/>
              <a:gd name="T22" fmla="*/ 249 w 249"/>
              <a:gd name="T23" fmla="*/ 6 h 249"/>
              <a:gd name="T24" fmla="*/ 249 w 249"/>
              <a:gd name="T25" fmla="*/ 107 h 249"/>
              <a:gd name="T26" fmla="*/ 243 w 249"/>
              <a:gd name="T27" fmla="*/ 113 h 249"/>
              <a:gd name="T28" fmla="*/ 136 w 249"/>
              <a:gd name="T29" fmla="*/ 107 h 249"/>
              <a:gd name="T30" fmla="*/ 136 w 249"/>
              <a:gd name="T31" fmla="*/ 6 h 249"/>
              <a:gd name="T32" fmla="*/ 237 w 249"/>
              <a:gd name="T33" fmla="*/ 12 h 249"/>
              <a:gd name="T34" fmla="*/ 148 w 249"/>
              <a:gd name="T35" fmla="*/ 12 h 249"/>
              <a:gd name="T36" fmla="*/ 237 w 249"/>
              <a:gd name="T37" fmla="*/ 101 h 249"/>
              <a:gd name="T38" fmla="*/ 142 w 249"/>
              <a:gd name="T39" fmla="*/ 136 h 249"/>
              <a:gd name="T40" fmla="*/ 142 w 249"/>
              <a:gd name="T41" fmla="*/ 136 h 249"/>
              <a:gd name="T42" fmla="*/ 249 w 249"/>
              <a:gd name="T43" fmla="*/ 142 h 249"/>
              <a:gd name="T44" fmla="*/ 249 w 249"/>
              <a:gd name="T45" fmla="*/ 243 h 249"/>
              <a:gd name="T46" fmla="*/ 243 w 249"/>
              <a:gd name="T47" fmla="*/ 249 h 249"/>
              <a:gd name="T48" fmla="*/ 136 w 249"/>
              <a:gd name="T49" fmla="*/ 243 h 249"/>
              <a:gd name="T50" fmla="*/ 136 w 249"/>
              <a:gd name="T51" fmla="*/ 142 h 249"/>
              <a:gd name="T52" fmla="*/ 237 w 249"/>
              <a:gd name="T53" fmla="*/ 148 h 249"/>
              <a:gd name="T54" fmla="*/ 148 w 249"/>
              <a:gd name="T55" fmla="*/ 148 h 249"/>
              <a:gd name="T56" fmla="*/ 237 w 249"/>
              <a:gd name="T57" fmla="*/ 237 h 249"/>
              <a:gd name="T58" fmla="*/ 56 w 249"/>
              <a:gd name="T59" fmla="*/ 0 h 249"/>
              <a:gd name="T60" fmla="*/ 96 w 249"/>
              <a:gd name="T61" fmla="*/ 17 h 249"/>
              <a:gd name="T62" fmla="*/ 96 w 249"/>
              <a:gd name="T63" fmla="*/ 97 h 249"/>
              <a:gd name="T64" fmla="*/ 96 w 249"/>
              <a:gd name="T65" fmla="*/ 97 h 249"/>
              <a:gd name="T66" fmla="*/ 16 w 249"/>
              <a:gd name="T67" fmla="*/ 97 h 249"/>
              <a:gd name="T68" fmla="*/ 16 w 249"/>
              <a:gd name="T69" fmla="*/ 17 h 249"/>
              <a:gd name="T70" fmla="*/ 56 w 249"/>
              <a:gd name="T71" fmla="*/ 0 h 249"/>
              <a:gd name="T72" fmla="*/ 88 w 249"/>
              <a:gd name="T73" fmla="*/ 25 h 249"/>
              <a:gd name="T74" fmla="*/ 25 w 249"/>
              <a:gd name="T75" fmla="*/ 25 h 249"/>
              <a:gd name="T76" fmla="*/ 12 w 249"/>
              <a:gd name="T77" fmla="*/ 57 h 249"/>
              <a:gd name="T78" fmla="*/ 56 w 249"/>
              <a:gd name="T79" fmla="*/ 101 h 249"/>
              <a:gd name="T80" fmla="*/ 88 w 249"/>
              <a:gd name="T81" fmla="*/ 88 h 249"/>
              <a:gd name="T82" fmla="*/ 88 w 249"/>
              <a:gd name="T83" fmla="*/ 2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249">
                <a:moveTo>
                  <a:pt x="6" y="136"/>
                </a:moveTo>
                <a:cubicBezTo>
                  <a:pt x="6" y="136"/>
                  <a:pt x="6" y="136"/>
                  <a:pt x="6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0" y="136"/>
                  <a:pt x="113" y="139"/>
                  <a:pt x="113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7"/>
                  <a:pt x="110" y="249"/>
                  <a:pt x="107" y="249"/>
                </a:cubicBezTo>
                <a:cubicBezTo>
                  <a:pt x="107" y="249"/>
                  <a:pt x="107" y="249"/>
                  <a:pt x="107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2" y="249"/>
                  <a:pt x="0" y="247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39"/>
                  <a:pt x="2" y="136"/>
                  <a:pt x="6" y="136"/>
                </a:cubicBezTo>
                <a:close/>
                <a:moveTo>
                  <a:pt x="101" y="148"/>
                </a:moveTo>
                <a:cubicBezTo>
                  <a:pt x="101" y="148"/>
                  <a:pt x="101" y="148"/>
                  <a:pt x="101" y="1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12" y="237"/>
                  <a:pt x="12" y="237"/>
                  <a:pt x="12" y="237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101" y="148"/>
                  <a:pt x="101" y="148"/>
                  <a:pt x="101" y="148"/>
                </a:cubicBezTo>
                <a:close/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6" y="0"/>
                  <a:pt x="249" y="3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49" y="107"/>
                  <a:pt x="249" y="107"/>
                  <a:pt x="249" y="107"/>
                </a:cubicBezTo>
                <a:cubicBezTo>
                  <a:pt x="249" y="111"/>
                  <a:pt x="246" y="113"/>
                  <a:pt x="243" y="113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38" y="113"/>
                  <a:pt x="136" y="111"/>
                  <a:pt x="136" y="107"/>
                </a:cubicBezTo>
                <a:cubicBezTo>
                  <a:pt x="136" y="107"/>
                  <a:pt x="136" y="107"/>
                  <a:pt x="136" y="107"/>
                </a:cubicBezTo>
                <a:cubicBezTo>
                  <a:pt x="136" y="6"/>
                  <a:pt x="136" y="6"/>
                  <a:pt x="136" y="6"/>
                </a:cubicBezTo>
                <a:cubicBezTo>
                  <a:pt x="136" y="3"/>
                  <a:pt x="138" y="0"/>
                  <a:pt x="142" y="0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142" y="136"/>
                </a:moveTo>
                <a:cubicBezTo>
                  <a:pt x="142" y="136"/>
                  <a:pt x="142" y="136"/>
                  <a:pt x="142" y="136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243" y="136"/>
                  <a:pt x="243" y="136"/>
                  <a:pt x="243" y="136"/>
                </a:cubicBezTo>
                <a:cubicBezTo>
                  <a:pt x="246" y="136"/>
                  <a:pt x="249" y="139"/>
                  <a:pt x="249" y="142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249" y="243"/>
                  <a:pt x="249" y="243"/>
                  <a:pt x="249" y="243"/>
                </a:cubicBezTo>
                <a:cubicBezTo>
                  <a:pt x="249" y="247"/>
                  <a:pt x="246" y="249"/>
                  <a:pt x="243" y="249"/>
                </a:cubicBezTo>
                <a:cubicBezTo>
                  <a:pt x="243" y="249"/>
                  <a:pt x="243" y="249"/>
                  <a:pt x="243" y="249"/>
                </a:cubicBezTo>
                <a:cubicBezTo>
                  <a:pt x="142" y="249"/>
                  <a:pt x="142" y="249"/>
                  <a:pt x="142" y="249"/>
                </a:cubicBezTo>
                <a:cubicBezTo>
                  <a:pt x="138" y="249"/>
                  <a:pt x="136" y="247"/>
                  <a:pt x="136" y="243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6" y="142"/>
                  <a:pt x="136" y="142"/>
                  <a:pt x="136" y="142"/>
                </a:cubicBezTo>
                <a:cubicBezTo>
                  <a:pt x="136" y="139"/>
                  <a:pt x="138" y="136"/>
                  <a:pt x="142" y="136"/>
                </a:cubicBezTo>
                <a:close/>
                <a:moveTo>
                  <a:pt x="237" y="148"/>
                </a:moveTo>
                <a:cubicBezTo>
                  <a:pt x="237" y="148"/>
                  <a:pt x="237" y="148"/>
                  <a:pt x="237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37"/>
                  <a:pt x="148" y="237"/>
                  <a:pt x="148" y="237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37" y="148"/>
                  <a:pt x="237" y="148"/>
                  <a:pt x="237" y="148"/>
                </a:cubicBezTo>
                <a:close/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72" y="0"/>
                  <a:pt x="86" y="6"/>
                  <a:pt x="96" y="17"/>
                </a:cubicBezTo>
                <a:cubicBezTo>
                  <a:pt x="107" y="27"/>
                  <a:pt x="113" y="41"/>
                  <a:pt x="113" y="57"/>
                </a:cubicBezTo>
                <a:cubicBezTo>
                  <a:pt x="113" y="72"/>
                  <a:pt x="107" y="86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86" y="107"/>
                  <a:pt x="72" y="113"/>
                  <a:pt x="56" y="113"/>
                </a:cubicBezTo>
                <a:cubicBezTo>
                  <a:pt x="41" y="113"/>
                  <a:pt x="27" y="107"/>
                  <a:pt x="16" y="97"/>
                </a:cubicBezTo>
                <a:cubicBezTo>
                  <a:pt x="6" y="86"/>
                  <a:pt x="0" y="72"/>
                  <a:pt x="0" y="57"/>
                </a:cubicBezTo>
                <a:cubicBezTo>
                  <a:pt x="0" y="41"/>
                  <a:pt x="6" y="2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27" y="6"/>
                  <a:pt x="41" y="0"/>
                  <a:pt x="56" y="0"/>
                </a:cubicBezTo>
                <a:close/>
                <a:moveTo>
                  <a:pt x="88" y="25"/>
                </a:moveTo>
                <a:cubicBezTo>
                  <a:pt x="88" y="25"/>
                  <a:pt x="88" y="25"/>
                  <a:pt x="88" y="25"/>
                </a:cubicBezTo>
                <a:cubicBezTo>
                  <a:pt x="80" y="17"/>
                  <a:pt x="69" y="12"/>
                  <a:pt x="56" y="12"/>
                </a:cubicBezTo>
                <a:cubicBezTo>
                  <a:pt x="44" y="12"/>
                  <a:pt x="33" y="17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7" y="33"/>
                  <a:pt x="12" y="44"/>
                  <a:pt x="12" y="57"/>
                </a:cubicBezTo>
                <a:cubicBezTo>
                  <a:pt x="12" y="69"/>
                  <a:pt x="17" y="80"/>
                  <a:pt x="25" y="88"/>
                </a:cubicBezTo>
                <a:cubicBezTo>
                  <a:pt x="33" y="96"/>
                  <a:pt x="44" y="101"/>
                  <a:pt x="56" y="101"/>
                </a:cubicBezTo>
                <a:cubicBezTo>
                  <a:pt x="69" y="101"/>
                  <a:pt x="80" y="96"/>
                  <a:pt x="88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6" y="80"/>
                  <a:pt x="101" y="69"/>
                  <a:pt x="101" y="57"/>
                </a:cubicBezTo>
                <a:cubicBezTo>
                  <a:pt x="101" y="44"/>
                  <a:pt x="96" y="33"/>
                  <a:pt x="88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6429450" y="1098118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78643" y="5823811"/>
            <a:ext cx="500489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Hints</a:t>
            </a:r>
            <a:r>
              <a:rPr lang="zh-CN" alt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from</a:t>
            </a:r>
            <a:r>
              <a:rPr lang="zh-CN" alt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Café De Coral</a:t>
            </a:r>
            <a:r>
              <a:rPr lang="zh-CN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523685" y="2786677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6538674" y="408214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159301" y="2668929"/>
            <a:ext cx="439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Faster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change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32891" y="282909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87541" y="4170011"/>
            <a:ext cx="3095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Differentiation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Courses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Brand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32891" y="412678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8299" y="1648915"/>
            <a:ext cx="278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Localization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0" y="653622"/>
            <a:ext cx="2527256" cy="5422366"/>
          </a:xfrm>
          <a:custGeom>
            <a:avLst/>
            <a:gdLst>
              <a:gd name="connsiteX0" fmla="*/ 0 w 2527256"/>
              <a:gd name="connsiteY0" fmla="*/ 0 h 5422366"/>
              <a:gd name="connsiteX1" fmla="*/ 2527256 w 2527256"/>
              <a:gd name="connsiteY1" fmla="*/ 4377337 h 5422366"/>
              <a:gd name="connsiteX2" fmla="*/ 717213 w 2527256"/>
              <a:gd name="connsiteY2" fmla="*/ 5422366 h 5422366"/>
              <a:gd name="connsiteX3" fmla="*/ 0 w 2527256"/>
              <a:gd name="connsiteY3" fmla="*/ 4180117 h 542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256" h="5422366">
                <a:moveTo>
                  <a:pt x="0" y="0"/>
                </a:moveTo>
                <a:lnTo>
                  <a:pt x="2527256" y="4377337"/>
                </a:lnTo>
                <a:lnTo>
                  <a:pt x="717213" y="5422366"/>
                </a:lnTo>
                <a:lnTo>
                  <a:pt x="0" y="4180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749607" y="5088026"/>
            <a:ext cx="2831939" cy="1769974"/>
          </a:xfrm>
          <a:custGeom>
            <a:avLst/>
            <a:gdLst>
              <a:gd name="connsiteX0" fmla="*/ 1810043 w 2831939"/>
              <a:gd name="connsiteY0" fmla="*/ 0 h 1769974"/>
              <a:gd name="connsiteX1" fmla="*/ 2831939 w 2831939"/>
              <a:gd name="connsiteY1" fmla="*/ 1769974 h 1769974"/>
              <a:gd name="connsiteX2" fmla="*/ 418547 w 2831939"/>
              <a:gd name="connsiteY2" fmla="*/ 1769974 h 1769974"/>
              <a:gd name="connsiteX3" fmla="*/ 0 w 2831939"/>
              <a:gd name="connsiteY3" fmla="*/ 1045029 h 17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1939" h="1769974">
                <a:moveTo>
                  <a:pt x="1810043" y="0"/>
                </a:moveTo>
                <a:lnTo>
                  <a:pt x="2831939" y="1769974"/>
                </a:lnTo>
                <a:lnTo>
                  <a:pt x="418547" y="1769974"/>
                </a:lnTo>
                <a:lnTo>
                  <a:pt x="0" y="104502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2" r="13336"/>
          <a:stretch>
            <a:fillRect/>
          </a:stretch>
        </p:blipFill>
        <p:spPr/>
      </p:pic>
      <p:sp>
        <p:nvSpPr>
          <p:cNvPr id="18" name="文本框 17"/>
          <p:cNvSpPr txBox="1"/>
          <p:nvPr/>
        </p:nvSpPr>
        <p:spPr>
          <a:xfrm>
            <a:off x="172341" y="362133"/>
            <a:ext cx="472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Coding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problems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we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met</a:t>
            </a:r>
            <a:endParaRPr lang="zh-CN" altLang="en-US" sz="28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2145222" y="2214288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3126732" y="3693250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4000825" y="5369881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810821" y="2141510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Reorganization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4411" y="22567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8304" y="3620785"/>
            <a:ext cx="3274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Anti-parser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Blocking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65921" y="37378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86344" y="5361519"/>
            <a:ext cx="2952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40014" y="54317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881" r="-182" b="-163"/>
          <a:stretch>
            <a:fillRect/>
          </a:stretch>
        </p:blipFill>
        <p:spPr/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3591469" y="3246264"/>
            <a:ext cx="4997458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THANK YOU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635" r="21883" b="2184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0728" y="1803390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 O N T 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 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 T S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3431210"/>
            <a:ext cx="12192000" cy="3426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2250861" y="4170119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772529" y="4217837"/>
            <a:ext cx="30428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Rising Chinese-style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fast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food</a:t>
            </a:r>
            <a:endParaRPr lang="en-US" altLang="zh-CN" b="1" dirty="0" smtClean="0"/>
          </a:p>
          <a:p>
            <a:r>
              <a:rPr lang="zh-CN" altLang="en-US" b="1" dirty="0"/>
              <a:t> 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--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why</a:t>
            </a:r>
            <a:r>
              <a:rPr lang="zh-CN" altLang="en-US" b="1" dirty="0" smtClean="0"/>
              <a:t> </a:t>
            </a:r>
            <a:r>
              <a:rPr lang="en-US" altLang="zh-CN" sz="2000" b="1" dirty="0" smtClean="0"/>
              <a:t>we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choose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topic </a:t>
            </a:r>
            <a:endParaRPr lang="zh-CN" altLang="en-US" b="1" dirty="0"/>
          </a:p>
        </p:txBody>
      </p:sp>
      <p:sp>
        <p:nvSpPr>
          <p:cNvPr id="28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279490" y="42170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6871928" y="4170119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7438566" y="4202847"/>
            <a:ext cx="2843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Ratings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tell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--our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access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32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6900557" y="42170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2250861" y="5465438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772530" y="5512340"/>
            <a:ext cx="627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 smtClean="0"/>
              <a:t>--Things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common</a:t>
            </a:r>
            <a:endParaRPr lang="en-US" altLang="zh-CN" b="1" dirty="0" smtClean="0"/>
          </a:p>
          <a:p>
            <a:r>
              <a:rPr lang="zh-CN" altLang="en-US" b="1" dirty="0" smtClean="0"/>
              <a:t>    </a:t>
            </a:r>
            <a:r>
              <a:rPr lang="en-US" altLang="zh-CN" b="1" dirty="0"/>
              <a:t>--Café De Coral</a:t>
            </a:r>
            <a:r>
              <a:rPr lang="zh-CN" altLang="zh-CN" b="1" dirty="0"/>
              <a:t> </a:t>
            </a:r>
            <a:r>
              <a:rPr lang="en-US" altLang="zh-CN" b="1" dirty="0" smtClean="0"/>
              <a:t>jumps</a:t>
            </a:r>
            <a:r>
              <a:rPr lang="zh-CN" altLang="en-US" b="1" dirty="0" smtClean="0"/>
              <a:t> </a:t>
            </a:r>
            <a:r>
              <a:rPr lang="en-US" altLang="zh-CN" b="1" dirty="0"/>
              <a:t>out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 smtClean="0"/>
              <a:t>--Hints</a:t>
            </a:r>
            <a:r>
              <a:rPr lang="zh-CN" altLang="en-US" b="1" dirty="0" smtClean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Café De Coral</a:t>
            </a:r>
            <a:r>
              <a:rPr lang="zh-CN" altLang="zh-CN" b="1" dirty="0"/>
              <a:t> </a:t>
            </a:r>
            <a:endParaRPr lang="zh-CN" altLang="en-US" b="1" dirty="0"/>
          </a:p>
        </p:txBody>
      </p:sp>
      <p:sp>
        <p:nvSpPr>
          <p:cNvPr id="36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279490" y="551234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6871928" y="5465438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7335986" y="5512339"/>
            <a:ext cx="33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superior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coding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0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6900557" y="551234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1957" y="405960"/>
            <a:ext cx="574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Quick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review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of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fast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food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market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in</a:t>
            </a: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25000"/>
                  </a:schemeClr>
                </a:solidFill>
                <a:ea typeface="+mj-ea"/>
              </a:rPr>
              <a:t>China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pic>
        <p:nvPicPr>
          <p:cNvPr id="560" name="图片 5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3"/>
          <a:stretch>
            <a:fillRect/>
          </a:stretch>
        </p:blipFill>
        <p:spPr>
          <a:xfrm>
            <a:off x="1669143" y="1285463"/>
            <a:ext cx="3414299" cy="5572537"/>
          </a:xfrm>
          <a:custGeom>
            <a:avLst/>
            <a:gdLst>
              <a:gd name="connsiteX0" fmla="*/ 0 w 3414299"/>
              <a:gd name="connsiteY0" fmla="*/ 0 h 5572537"/>
              <a:gd name="connsiteX1" fmla="*/ 3414299 w 3414299"/>
              <a:gd name="connsiteY1" fmla="*/ 0 h 5572537"/>
              <a:gd name="connsiteX2" fmla="*/ 3414299 w 3414299"/>
              <a:gd name="connsiteY2" fmla="*/ 5572537 h 5572537"/>
              <a:gd name="connsiteX3" fmla="*/ 0 w 3414299"/>
              <a:gd name="connsiteY3" fmla="*/ 5572537 h 5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299" h="5572537">
                <a:moveTo>
                  <a:pt x="0" y="0"/>
                </a:moveTo>
                <a:lnTo>
                  <a:pt x="3414299" y="0"/>
                </a:lnTo>
                <a:lnTo>
                  <a:pt x="3414299" y="5572537"/>
                </a:lnTo>
                <a:lnTo>
                  <a:pt x="0" y="5572537"/>
                </a:lnTo>
                <a:close/>
              </a:path>
            </a:pathLst>
          </a:custGeom>
        </p:spPr>
      </p:pic>
      <p:sp>
        <p:nvSpPr>
          <p:cNvPr id="567" name="矩形: 圆角 26"/>
          <p:cNvSpPr/>
          <p:nvPr/>
        </p:nvSpPr>
        <p:spPr>
          <a:xfrm>
            <a:off x="5548561" y="1482195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矩形: 圆角 27"/>
          <p:cNvSpPr/>
          <p:nvPr/>
        </p:nvSpPr>
        <p:spPr>
          <a:xfrm>
            <a:off x="5548561" y="3103464"/>
            <a:ext cx="457200" cy="4572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" name="矩形: 圆角 28"/>
          <p:cNvSpPr/>
          <p:nvPr/>
        </p:nvSpPr>
        <p:spPr>
          <a:xfrm>
            <a:off x="5548561" y="477423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文本框 570"/>
          <p:cNvSpPr txBox="1"/>
          <p:nvPr/>
        </p:nvSpPr>
        <p:spPr>
          <a:xfrm>
            <a:off x="6089919" y="1449659"/>
            <a:ext cx="5932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verage </a:t>
            </a:r>
            <a:r>
              <a:rPr lang="en-US" altLang="zh-CN" dirty="0"/>
              <a:t>annual growth rate of </a:t>
            </a:r>
            <a:r>
              <a:rPr lang="en-US" altLang="zh-CN" b="1" dirty="0">
                <a:solidFill>
                  <a:srgbClr val="FF0000"/>
                </a:solidFill>
              </a:rPr>
              <a:t>18</a:t>
            </a:r>
            <a:r>
              <a:rPr lang="en-US" altLang="zh-CN" b="1" dirty="0" smtClean="0">
                <a:solidFill>
                  <a:srgbClr val="FF0000"/>
                </a:solidFill>
              </a:rPr>
              <a:t>%</a:t>
            </a:r>
            <a:r>
              <a:rPr lang="en-US" altLang="zh-CN" dirty="0" smtClean="0"/>
              <a:t>;</a:t>
            </a:r>
            <a:endParaRPr lang="en-US" altLang="zh-CN" b="1" dirty="0" smtClean="0"/>
          </a:p>
          <a:p>
            <a:r>
              <a:rPr lang="en-US" altLang="zh-CN" dirty="0"/>
              <a:t>The fast food segment accounted for </a:t>
            </a:r>
            <a:r>
              <a:rPr lang="en-US" altLang="zh-CN" b="1" dirty="0">
                <a:solidFill>
                  <a:srgbClr val="FF0000"/>
                </a:solidFill>
              </a:rPr>
              <a:t>20.8%</a:t>
            </a:r>
            <a:r>
              <a:rPr lang="en-US" altLang="zh-CN" b="1" dirty="0"/>
              <a:t> </a:t>
            </a:r>
            <a:r>
              <a:rPr lang="en-US" altLang="zh-CN" dirty="0"/>
              <a:t>of total catering industry revenue in 2016;</a:t>
            </a:r>
            <a:endParaRPr lang="en-US" altLang="zh-CN" dirty="0"/>
          </a:p>
          <a:p>
            <a:r>
              <a:rPr lang="en-US" altLang="zh-CN" dirty="0"/>
              <a:t>Forecasts an </a:t>
            </a:r>
            <a:r>
              <a:rPr lang="en-US" altLang="zh-CN" b="1" dirty="0">
                <a:solidFill>
                  <a:srgbClr val="FF0000"/>
                </a:solidFill>
              </a:rPr>
              <a:t>RMB 1 trillion </a:t>
            </a:r>
            <a:r>
              <a:rPr lang="en-US" altLang="zh-CN" dirty="0"/>
              <a:t>sales revenue in fast food industry in 2021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572" name="文本框 571"/>
          <p:cNvSpPr txBox="1"/>
          <p:nvPr/>
        </p:nvSpPr>
        <p:spPr>
          <a:xfrm>
            <a:off x="5587750" y="15246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6089920" y="3073157"/>
            <a:ext cx="5932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proportion of fast food in catering industry</a:t>
            </a:r>
            <a:r>
              <a:rPr lang="zh-CN" altLang="zh-CN" dirty="0"/>
              <a:t> 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r>
              <a:rPr lang="en-US" altLang="zh-CN" dirty="0"/>
              <a:t>35% in </a:t>
            </a:r>
            <a:r>
              <a:rPr lang="en-US" altLang="zh-CN" dirty="0" smtClean="0"/>
              <a:t>U.S</a:t>
            </a:r>
            <a:endParaRPr lang="en-US" altLang="zh-CN" dirty="0" smtClean="0"/>
          </a:p>
          <a:p>
            <a:r>
              <a:rPr lang="en-US" altLang="zh-CN" dirty="0" smtClean="0"/>
              <a:t>30</a:t>
            </a:r>
            <a:r>
              <a:rPr lang="en-US" altLang="zh-CN" dirty="0"/>
              <a:t>% in </a:t>
            </a:r>
            <a:r>
              <a:rPr lang="en-US" altLang="zh-CN" dirty="0" smtClean="0"/>
              <a:t>Europe</a:t>
            </a:r>
            <a:endParaRPr lang="en-US" altLang="zh-CN" dirty="0" smtClean="0"/>
          </a:p>
          <a:p>
            <a:r>
              <a:rPr lang="en-US" altLang="zh-CN" dirty="0"/>
              <a:t>20% in Japan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dirty="0" smtClean="0">
                <a:solidFill>
                  <a:srgbClr val="FF0000"/>
                </a:solidFill>
              </a:rPr>
              <a:t>%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China’s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first-tier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cities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75" name="文本框 574"/>
          <p:cNvSpPr txBox="1"/>
          <p:nvPr/>
        </p:nvSpPr>
        <p:spPr>
          <a:xfrm>
            <a:off x="5587750" y="314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77" name="文本框 576"/>
          <p:cNvSpPr txBox="1"/>
          <p:nvPr/>
        </p:nvSpPr>
        <p:spPr>
          <a:xfrm>
            <a:off x="6089920" y="4746153"/>
            <a:ext cx="5752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Western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 Chinese-style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proportion: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10%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vs </a:t>
            </a:r>
            <a:r>
              <a:rPr lang="en-US" altLang="zh-CN" b="1" dirty="0">
                <a:solidFill>
                  <a:srgbClr val="FF0000"/>
                </a:solidFill>
              </a:rPr>
              <a:t>90%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Fluctuation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McDonal’s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KFC: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57%</a:t>
            </a:r>
            <a:r>
              <a:rPr lang="zh-CN" altLang="en-US" b="1" dirty="0" smtClean="0">
                <a:solidFill>
                  <a:srgbClr val="FF0000"/>
                </a:solidFill>
              </a:rPr>
              <a:t> →</a:t>
            </a:r>
            <a:r>
              <a:rPr lang="en-US" altLang="zh-CN" b="1" dirty="0" smtClean="0">
                <a:solidFill>
                  <a:srgbClr val="FF0000"/>
                </a:solidFill>
              </a:rPr>
              <a:t>37.7%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578" name="文本框 577"/>
          <p:cNvSpPr txBox="1"/>
          <p:nvPr/>
        </p:nvSpPr>
        <p:spPr>
          <a:xfrm>
            <a:off x="5587750" y="4821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6378" t="13919" r="8018" b="13882"/>
          <a:stretch>
            <a:fillRect/>
          </a:stretch>
        </p:blipFill>
        <p:spPr>
          <a:xfrm>
            <a:off x="2296681" y="1487839"/>
            <a:ext cx="2186264" cy="166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628" y="2492113"/>
            <a:ext cx="5738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What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do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the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fast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food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giants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              </a:t>
            </a:r>
            <a:r>
              <a:rPr lang="zh-CN" altLang="en-US" sz="4800" b="1" dirty="0" smtClean="0">
                <a:solidFill>
                  <a:srgbClr val="FF0000"/>
                </a:solidFill>
                <a:ea typeface="+mj-ea"/>
              </a:rPr>
              <a:t> </a:t>
            </a:r>
            <a:r>
              <a:rPr lang="en-US" altLang="zh-CN" sz="4800" b="1" dirty="0" smtClean="0">
                <a:solidFill>
                  <a:srgbClr val="FF0000"/>
                </a:solidFill>
                <a:ea typeface="+mj-ea"/>
              </a:rPr>
              <a:t>MISS</a:t>
            </a:r>
            <a:r>
              <a:rPr lang="zh-CN" altLang="en-US" sz="4800" b="1" dirty="0" smtClean="0">
                <a:solidFill>
                  <a:srgbClr val="FF0000"/>
                </a:solidFill>
                <a:ea typeface="+mj-ea"/>
              </a:rPr>
              <a:t> </a:t>
            </a:r>
            <a:r>
              <a:rPr lang="en-US" altLang="zh-CN" sz="4800" b="1" dirty="0" smtClean="0">
                <a:solidFill>
                  <a:srgbClr val="FF0000"/>
                </a:solidFill>
                <a:ea typeface="+mj-ea"/>
              </a:rPr>
              <a:t>?</a:t>
            </a:r>
            <a:endParaRPr lang="zh-CN" altLang="en-US" sz="3600" b="1" dirty="0">
              <a:solidFill>
                <a:schemeClr val="accent1"/>
              </a:solidFill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7250" y="65220"/>
            <a:ext cx="6567062" cy="6792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Ratings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may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tell</a:t>
            </a:r>
            <a:endParaRPr lang="zh-CN" altLang="en-US" sz="3200" b="1" dirty="0">
              <a:solidFill>
                <a:schemeClr val="accent1"/>
              </a:solidFill>
              <a:ea typeface="+mj-ea"/>
            </a:endParaRPr>
          </a:p>
        </p:txBody>
      </p:sp>
      <p:grpSp>
        <p:nvGrpSpPr>
          <p:cNvPr id="58" name="组合 57"/>
          <p:cNvGrpSpPr/>
          <p:nvPr/>
        </p:nvGrpSpPr>
        <p:grpSpPr>
          <a:xfrm flipH="1">
            <a:off x="6251818" y="1643063"/>
            <a:ext cx="3527425" cy="4543425"/>
            <a:chOff x="7407276" y="1643063"/>
            <a:chExt cx="3527425" cy="4543425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7466013" y="5853113"/>
              <a:ext cx="3405188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7581901" y="1931988"/>
              <a:ext cx="3176588" cy="3000375"/>
            </a:xfrm>
            <a:custGeom>
              <a:avLst/>
              <a:gdLst>
                <a:gd name="T0" fmla="*/ 1908 w 2001"/>
                <a:gd name="T1" fmla="*/ 1890 h 1890"/>
                <a:gd name="T2" fmla="*/ 89 w 2001"/>
                <a:gd name="T3" fmla="*/ 1890 h 1890"/>
                <a:gd name="T4" fmla="*/ 0 w 2001"/>
                <a:gd name="T5" fmla="*/ 0 h 1890"/>
                <a:gd name="T6" fmla="*/ 2001 w 2001"/>
                <a:gd name="T7" fmla="*/ 0 h 1890"/>
                <a:gd name="T8" fmla="*/ 1908 w 2001"/>
                <a:gd name="T9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1" h="1890">
                  <a:moveTo>
                    <a:pt x="1908" y="1890"/>
                  </a:moveTo>
                  <a:lnTo>
                    <a:pt x="89" y="1890"/>
                  </a:lnTo>
                  <a:lnTo>
                    <a:pt x="0" y="0"/>
                  </a:lnTo>
                  <a:lnTo>
                    <a:pt x="2001" y="0"/>
                  </a:lnTo>
                  <a:lnTo>
                    <a:pt x="1908" y="1890"/>
                  </a:lnTo>
                  <a:close/>
                </a:path>
              </a:pathLst>
            </a:custGeom>
            <a:solidFill>
              <a:srgbClr val="CC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7670801" y="2051050"/>
              <a:ext cx="2998788" cy="2776537"/>
            </a:xfrm>
            <a:custGeom>
              <a:avLst/>
              <a:gdLst>
                <a:gd name="T0" fmla="*/ 1801 w 1889"/>
                <a:gd name="T1" fmla="*/ 1749 h 1749"/>
                <a:gd name="T2" fmla="*/ 84 w 1889"/>
                <a:gd name="T3" fmla="*/ 1749 h 1749"/>
                <a:gd name="T4" fmla="*/ 0 w 1889"/>
                <a:gd name="T5" fmla="*/ 0 h 1749"/>
                <a:gd name="T6" fmla="*/ 1889 w 1889"/>
                <a:gd name="T7" fmla="*/ 0 h 1749"/>
                <a:gd name="T8" fmla="*/ 1801 w 1889"/>
                <a:gd name="T9" fmla="*/ 1749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749">
                  <a:moveTo>
                    <a:pt x="1801" y="1749"/>
                  </a:moveTo>
                  <a:lnTo>
                    <a:pt x="84" y="1749"/>
                  </a:lnTo>
                  <a:lnTo>
                    <a:pt x="0" y="0"/>
                  </a:lnTo>
                  <a:lnTo>
                    <a:pt x="1889" y="0"/>
                  </a:lnTo>
                  <a:lnTo>
                    <a:pt x="1801" y="17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7407276" y="1831975"/>
              <a:ext cx="3527425" cy="127000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8969376" y="1643063"/>
              <a:ext cx="395288" cy="252412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9382126" y="5016500"/>
              <a:ext cx="877888" cy="1012825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077201" y="5016500"/>
              <a:ext cx="879475" cy="1012825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553326" y="4889500"/>
              <a:ext cx="3233738" cy="127000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64" name="图表 63"/>
          <p:cNvGraphicFramePr/>
          <p:nvPr/>
        </p:nvGraphicFramePr>
        <p:xfrm>
          <a:off x="6780465" y="2209799"/>
          <a:ext cx="2333090" cy="230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5" name="组合 64"/>
          <p:cNvGrpSpPr/>
          <p:nvPr/>
        </p:nvGrpSpPr>
        <p:grpSpPr>
          <a:xfrm>
            <a:off x="7764706" y="2187575"/>
            <a:ext cx="3355975" cy="4165600"/>
            <a:chOff x="7578726" y="2187575"/>
            <a:chExt cx="3355975" cy="4165600"/>
          </a:xfrm>
        </p:grpSpPr>
        <p:sp>
          <p:nvSpPr>
            <p:cNvPr id="66" name="Oval 13"/>
            <p:cNvSpPr>
              <a:spLocks noChangeArrowheads="1"/>
            </p:cNvSpPr>
            <p:nvPr/>
          </p:nvSpPr>
          <p:spPr bwMode="auto">
            <a:xfrm flipH="1">
              <a:off x="8709026" y="6019800"/>
              <a:ext cx="2193925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 flipH="1">
              <a:off x="7578726" y="2187575"/>
              <a:ext cx="3355975" cy="4094163"/>
              <a:chOff x="6065838" y="2187575"/>
              <a:chExt cx="3355975" cy="4094163"/>
            </a:xfrm>
          </p:grpSpPr>
          <p:sp>
            <p:nvSpPr>
              <p:cNvPr id="68" name="Freeform 14"/>
              <p:cNvSpPr/>
              <p:nvPr/>
            </p:nvSpPr>
            <p:spPr bwMode="auto">
              <a:xfrm>
                <a:off x="8180388" y="3546475"/>
                <a:ext cx="328613" cy="190500"/>
              </a:xfrm>
              <a:custGeom>
                <a:avLst/>
                <a:gdLst>
                  <a:gd name="T0" fmla="*/ 176 w 176"/>
                  <a:gd name="T1" fmla="*/ 63 h 102"/>
                  <a:gd name="T2" fmla="*/ 115 w 176"/>
                  <a:gd name="T3" fmla="*/ 49 h 102"/>
                  <a:gd name="T4" fmla="*/ 59 w 176"/>
                  <a:gd name="T5" fmla="*/ 99 h 102"/>
                  <a:gd name="T6" fmla="*/ 3 w 176"/>
                  <a:gd name="T7" fmla="*/ 65 h 102"/>
                  <a:gd name="T8" fmla="*/ 51 w 176"/>
                  <a:gd name="T9" fmla="*/ 0 h 102"/>
                  <a:gd name="T10" fmla="*/ 176 w 176"/>
                  <a:gd name="T11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02">
                    <a:moveTo>
                      <a:pt x="176" y="63"/>
                    </a:moveTo>
                    <a:cubicBezTo>
                      <a:pt x="176" y="63"/>
                      <a:pt x="129" y="49"/>
                      <a:pt x="115" y="49"/>
                    </a:cubicBezTo>
                    <a:cubicBezTo>
                      <a:pt x="101" y="50"/>
                      <a:pt x="71" y="102"/>
                      <a:pt x="59" y="99"/>
                    </a:cubicBezTo>
                    <a:cubicBezTo>
                      <a:pt x="47" y="96"/>
                      <a:pt x="7" y="88"/>
                      <a:pt x="3" y="65"/>
                    </a:cubicBezTo>
                    <a:cubicBezTo>
                      <a:pt x="0" y="41"/>
                      <a:pt x="51" y="0"/>
                      <a:pt x="51" y="0"/>
                    </a:cubicBezTo>
                    <a:cubicBezTo>
                      <a:pt x="51" y="0"/>
                      <a:pt x="159" y="44"/>
                      <a:pt x="176" y="63"/>
                    </a:cubicBez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7980363" y="2513013"/>
                <a:ext cx="1441450" cy="1484312"/>
              </a:xfrm>
              <a:custGeom>
                <a:avLst/>
                <a:gdLst>
                  <a:gd name="T0" fmla="*/ 0 w 770"/>
                  <a:gd name="T1" fmla="*/ 763 h 793"/>
                  <a:gd name="T2" fmla="*/ 753 w 770"/>
                  <a:gd name="T3" fmla="*/ 0 h 793"/>
                  <a:gd name="T4" fmla="*/ 770 w 770"/>
                  <a:gd name="T5" fmla="*/ 16 h 793"/>
                  <a:gd name="T6" fmla="*/ 45 w 770"/>
                  <a:gd name="T7" fmla="*/ 793 h 793"/>
                  <a:gd name="T8" fmla="*/ 0 w 770"/>
                  <a:gd name="T9" fmla="*/ 76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793">
                    <a:moveTo>
                      <a:pt x="0" y="763"/>
                    </a:moveTo>
                    <a:cubicBezTo>
                      <a:pt x="0" y="763"/>
                      <a:pt x="700" y="39"/>
                      <a:pt x="753" y="0"/>
                    </a:cubicBezTo>
                    <a:cubicBezTo>
                      <a:pt x="753" y="0"/>
                      <a:pt x="762" y="8"/>
                      <a:pt x="770" y="16"/>
                    </a:cubicBezTo>
                    <a:cubicBezTo>
                      <a:pt x="770" y="16"/>
                      <a:pt x="97" y="744"/>
                      <a:pt x="45" y="793"/>
                    </a:cubicBezTo>
                    <a:cubicBezTo>
                      <a:pt x="45" y="793"/>
                      <a:pt x="7" y="791"/>
                      <a:pt x="0" y="763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8418513" y="3548063"/>
                <a:ext cx="142875" cy="119062"/>
              </a:xfrm>
              <a:custGeom>
                <a:avLst/>
                <a:gdLst>
                  <a:gd name="T0" fmla="*/ 77 w 77"/>
                  <a:gd name="T1" fmla="*/ 28 h 64"/>
                  <a:gd name="T2" fmla="*/ 24 w 77"/>
                  <a:gd name="T3" fmla="*/ 4 h 64"/>
                  <a:gd name="T4" fmla="*/ 4 w 77"/>
                  <a:gd name="T5" fmla="*/ 41 h 64"/>
                  <a:gd name="T6" fmla="*/ 58 w 77"/>
                  <a:gd name="T7" fmla="*/ 64 h 64"/>
                  <a:gd name="T8" fmla="*/ 77 w 77"/>
                  <a:gd name="T9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4">
                    <a:moveTo>
                      <a:pt x="77" y="28"/>
                    </a:moveTo>
                    <a:cubicBezTo>
                      <a:pt x="77" y="28"/>
                      <a:pt x="33" y="7"/>
                      <a:pt x="24" y="4"/>
                    </a:cubicBezTo>
                    <a:cubicBezTo>
                      <a:pt x="15" y="0"/>
                      <a:pt x="0" y="30"/>
                      <a:pt x="4" y="41"/>
                    </a:cubicBezTo>
                    <a:cubicBezTo>
                      <a:pt x="9" y="53"/>
                      <a:pt x="50" y="64"/>
                      <a:pt x="58" y="64"/>
                    </a:cubicBezTo>
                    <a:cubicBezTo>
                      <a:pt x="65" y="64"/>
                      <a:pt x="77" y="28"/>
                      <a:pt x="77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7"/>
              <p:cNvSpPr/>
              <p:nvPr/>
            </p:nvSpPr>
            <p:spPr bwMode="auto">
              <a:xfrm>
                <a:off x="8307388" y="3602038"/>
                <a:ext cx="152400" cy="141287"/>
              </a:xfrm>
              <a:custGeom>
                <a:avLst/>
                <a:gdLst>
                  <a:gd name="T0" fmla="*/ 47 w 81"/>
                  <a:gd name="T1" fmla="*/ 19 h 75"/>
                  <a:gd name="T2" fmla="*/ 74 w 81"/>
                  <a:gd name="T3" fmla="*/ 62 h 75"/>
                  <a:gd name="T4" fmla="*/ 17 w 81"/>
                  <a:gd name="T5" fmla="*/ 36 h 75"/>
                  <a:gd name="T6" fmla="*/ 47 w 81"/>
                  <a:gd name="T7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75">
                    <a:moveTo>
                      <a:pt x="47" y="19"/>
                    </a:moveTo>
                    <a:cubicBezTo>
                      <a:pt x="47" y="19"/>
                      <a:pt x="81" y="49"/>
                      <a:pt x="74" y="62"/>
                    </a:cubicBezTo>
                    <a:cubicBezTo>
                      <a:pt x="68" y="75"/>
                      <a:pt x="34" y="72"/>
                      <a:pt x="17" y="36"/>
                    </a:cubicBezTo>
                    <a:cubicBezTo>
                      <a:pt x="0" y="0"/>
                      <a:pt x="38" y="10"/>
                      <a:pt x="47" y="1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8"/>
              <p:cNvSpPr/>
              <p:nvPr/>
            </p:nvSpPr>
            <p:spPr bwMode="auto">
              <a:xfrm>
                <a:off x="8270876" y="3665538"/>
                <a:ext cx="120650" cy="117475"/>
              </a:xfrm>
              <a:custGeom>
                <a:avLst/>
                <a:gdLst>
                  <a:gd name="T0" fmla="*/ 21 w 65"/>
                  <a:gd name="T1" fmla="*/ 1 h 63"/>
                  <a:gd name="T2" fmla="*/ 64 w 65"/>
                  <a:gd name="T3" fmla="*/ 35 h 63"/>
                  <a:gd name="T4" fmla="*/ 33 w 65"/>
                  <a:gd name="T5" fmla="*/ 51 h 63"/>
                  <a:gd name="T6" fmla="*/ 21 w 65"/>
                  <a:gd name="T7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3">
                    <a:moveTo>
                      <a:pt x="21" y="1"/>
                    </a:moveTo>
                    <a:cubicBezTo>
                      <a:pt x="34" y="0"/>
                      <a:pt x="65" y="24"/>
                      <a:pt x="64" y="35"/>
                    </a:cubicBezTo>
                    <a:cubicBezTo>
                      <a:pt x="63" y="46"/>
                      <a:pt x="51" y="63"/>
                      <a:pt x="33" y="51"/>
                    </a:cubicBezTo>
                    <a:cubicBezTo>
                      <a:pt x="14" y="38"/>
                      <a:pt x="0" y="2"/>
                      <a:pt x="21" y="1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9"/>
              <p:cNvSpPr/>
              <p:nvPr/>
            </p:nvSpPr>
            <p:spPr bwMode="auto">
              <a:xfrm>
                <a:off x="8148638" y="3492500"/>
                <a:ext cx="301625" cy="192087"/>
              </a:xfrm>
              <a:custGeom>
                <a:avLst/>
                <a:gdLst>
                  <a:gd name="T0" fmla="*/ 12 w 161"/>
                  <a:gd name="T1" fmla="*/ 62 h 103"/>
                  <a:gd name="T2" fmla="*/ 54 w 161"/>
                  <a:gd name="T3" fmla="*/ 5 h 103"/>
                  <a:gd name="T4" fmla="*/ 143 w 161"/>
                  <a:gd name="T5" fmla="*/ 48 h 103"/>
                  <a:gd name="T6" fmla="*/ 113 w 161"/>
                  <a:gd name="T7" fmla="*/ 71 h 103"/>
                  <a:gd name="T8" fmla="*/ 69 w 161"/>
                  <a:gd name="T9" fmla="*/ 48 h 103"/>
                  <a:gd name="T10" fmla="*/ 37 w 161"/>
                  <a:gd name="T11" fmla="*/ 94 h 103"/>
                  <a:gd name="T12" fmla="*/ 12 w 161"/>
                  <a:gd name="T13" fmla="*/ 6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03">
                    <a:moveTo>
                      <a:pt x="12" y="62"/>
                    </a:moveTo>
                    <a:cubicBezTo>
                      <a:pt x="12" y="62"/>
                      <a:pt x="42" y="11"/>
                      <a:pt x="54" y="5"/>
                    </a:cubicBezTo>
                    <a:cubicBezTo>
                      <a:pt x="67" y="0"/>
                      <a:pt x="126" y="48"/>
                      <a:pt x="143" y="48"/>
                    </a:cubicBezTo>
                    <a:cubicBezTo>
                      <a:pt x="161" y="49"/>
                      <a:pt x="131" y="75"/>
                      <a:pt x="113" y="71"/>
                    </a:cubicBezTo>
                    <a:cubicBezTo>
                      <a:pt x="96" y="67"/>
                      <a:pt x="69" y="48"/>
                      <a:pt x="69" y="48"/>
                    </a:cubicBezTo>
                    <a:cubicBezTo>
                      <a:pt x="69" y="48"/>
                      <a:pt x="73" y="85"/>
                      <a:pt x="37" y="94"/>
                    </a:cubicBezTo>
                    <a:cubicBezTo>
                      <a:pt x="0" y="103"/>
                      <a:pt x="12" y="62"/>
                      <a:pt x="12" y="6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0"/>
              <p:cNvSpPr/>
              <p:nvPr/>
            </p:nvSpPr>
            <p:spPr bwMode="auto">
              <a:xfrm>
                <a:off x="6911976" y="3429000"/>
                <a:ext cx="1323975" cy="612775"/>
              </a:xfrm>
              <a:custGeom>
                <a:avLst/>
                <a:gdLst>
                  <a:gd name="T0" fmla="*/ 60 w 708"/>
                  <a:gd name="T1" fmla="*/ 6 h 328"/>
                  <a:gd name="T2" fmla="*/ 668 w 708"/>
                  <a:gd name="T3" fmla="*/ 92 h 328"/>
                  <a:gd name="T4" fmla="*/ 708 w 708"/>
                  <a:gd name="T5" fmla="*/ 155 h 328"/>
                  <a:gd name="T6" fmla="*/ 88 w 708"/>
                  <a:gd name="T7" fmla="*/ 105 h 328"/>
                  <a:gd name="T8" fmla="*/ 60 w 708"/>
                  <a:gd name="T9" fmla="*/ 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328">
                    <a:moveTo>
                      <a:pt x="60" y="6"/>
                    </a:moveTo>
                    <a:cubicBezTo>
                      <a:pt x="79" y="0"/>
                      <a:pt x="350" y="233"/>
                      <a:pt x="668" y="92"/>
                    </a:cubicBezTo>
                    <a:cubicBezTo>
                      <a:pt x="668" y="92"/>
                      <a:pt x="698" y="111"/>
                      <a:pt x="708" y="155"/>
                    </a:cubicBezTo>
                    <a:cubicBezTo>
                      <a:pt x="708" y="155"/>
                      <a:pt x="375" y="328"/>
                      <a:pt x="88" y="105"/>
                    </a:cubicBezTo>
                    <a:cubicBezTo>
                      <a:pt x="88" y="105"/>
                      <a:pt x="0" y="23"/>
                      <a:pt x="60" y="6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"/>
              <p:cNvSpPr/>
              <p:nvPr/>
            </p:nvSpPr>
            <p:spPr bwMode="auto">
              <a:xfrm>
                <a:off x="6867526" y="2490788"/>
                <a:ext cx="254000" cy="552450"/>
              </a:xfrm>
              <a:custGeom>
                <a:avLst/>
                <a:gdLst>
                  <a:gd name="T0" fmla="*/ 64 w 136"/>
                  <a:gd name="T1" fmla="*/ 13 h 295"/>
                  <a:gd name="T2" fmla="*/ 77 w 136"/>
                  <a:gd name="T3" fmla="*/ 197 h 295"/>
                  <a:gd name="T4" fmla="*/ 64 w 136"/>
                  <a:gd name="T5" fmla="*/ 1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295">
                    <a:moveTo>
                      <a:pt x="64" y="13"/>
                    </a:moveTo>
                    <a:cubicBezTo>
                      <a:pt x="64" y="13"/>
                      <a:pt x="136" y="99"/>
                      <a:pt x="77" y="197"/>
                    </a:cubicBezTo>
                    <a:cubicBezTo>
                      <a:pt x="18" y="295"/>
                      <a:pt x="0" y="0"/>
                      <a:pt x="64" y="1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2"/>
              <p:cNvSpPr/>
              <p:nvPr/>
            </p:nvSpPr>
            <p:spPr bwMode="auto">
              <a:xfrm>
                <a:off x="6399213" y="2408238"/>
                <a:ext cx="693738" cy="968375"/>
              </a:xfrm>
              <a:custGeom>
                <a:avLst/>
                <a:gdLst>
                  <a:gd name="T0" fmla="*/ 302 w 371"/>
                  <a:gd name="T1" fmla="*/ 84 h 517"/>
                  <a:gd name="T2" fmla="*/ 360 w 371"/>
                  <a:gd name="T3" fmla="*/ 406 h 517"/>
                  <a:gd name="T4" fmla="*/ 109 w 371"/>
                  <a:gd name="T5" fmla="*/ 479 h 517"/>
                  <a:gd name="T6" fmla="*/ 35 w 371"/>
                  <a:gd name="T7" fmla="*/ 301 h 517"/>
                  <a:gd name="T8" fmla="*/ 54 w 371"/>
                  <a:gd name="T9" fmla="*/ 76 h 517"/>
                  <a:gd name="T10" fmla="*/ 302 w 371"/>
                  <a:gd name="T11" fmla="*/ 84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517">
                    <a:moveTo>
                      <a:pt x="302" y="84"/>
                    </a:moveTo>
                    <a:cubicBezTo>
                      <a:pt x="302" y="84"/>
                      <a:pt x="371" y="305"/>
                      <a:pt x="360" y="406"/>
                    </a:cubicBezTo>
                    <a:cubicBezTo>
                      <a:pt x="349" y="508"/>
                      <a:pt x="152" y="517"/>
                      <a:pt x="109" y="479"/>
                    </a:cubicBezTo>
                    <a:cubicBezTo>
                      <a:pt x="65" y="442"/>
                      <a:pt x="35" y="301"/>
                      <a:pt x="35" y="301"/>
                    </a:cubicBezTo>
                    <a:cubicBezTo>
                      <a:pt x="35" y="301"/>
                      <a:pt x="0" y="121"/>
                      <a:pt x="54" y="76"/>
                    </a:cubicBezTo>
                    <a:cubicBezTo>
                      <a:pt x="108" y="31"/>
                      <a:pt x="263" y="0"/>
                      <a:pt x="302" y="84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3"/>
              <p:cNvSpPr/>
              <p:nvPr/>
            </p:nvSpPr>
            <p:spPr bwMode="auto">
              <a:xfrm>
                <a:off x="6103938" y="2187575"/>
                <a:ext cx="1173163" cy="896937"/>
              </a:xfrm>
              <a:custGeom>
                <a:avLst/>
                <a:gdLst>
                  <a:gd name="T0" fmla="*/ 208 w 627"/>
                  <a:gd name="T1" fmla="*/ 464 h 479"/>
                  <a:gd name="T2" fmla="*/ 229 w 627"/>
                  <a:gd name="T3" fmla="*/ 453 h 479"/>
                  <a:gd name="T4" fmla="*/ 208 w 627"/>
                  <a:gd name="T5" fmla="*/ 256 h 479"/>
                  <a:gd name="T6" fmla="*/ 266 w 627"/>
                  <a:gd name="T7" fmla="*/ 269 h 479"/>
                  <a:gd name="T8" fmla="*/ 257 w 627"/>
                  <a:gd name="T9" fmla="*/ 235 h 479"/>
                  <a:gd name="T10" fmla="*/ 357 w 627"/>
                  <a:gd name="T11" fmla="*/ 252 h 479"/>
                  <a:gd name="T12" fmla="*/ 336 w 627"/>
                  <a:gd name="T13" fmla="*/ 216 h 479"/>
                  <a:gd name="T14" fmla="*/ 485 w 627"/>
                  <a:gd name="T15" fmla="*/ 231 h 479"/>
                  <a:gd name="T16" fmla="*/ 460 w 627"/>
                  <a:gd name="T17" fmla="*/ 202 h 479"/>
                  <a:gd name="T18" fmla="*/ 475 w 627"/>
                  <a:gd name="T19" fmla="*/ 36 h 479"/>
                  <a:gd name="T20" fmla="*/ 430 w 627"/>
                  <a:gd name="T21" fmla="*/ 79 h 479"/>
                  <a:gd name="T22" fmla="*/ 281 w 627"/>
                  <a:gd name="T23" fmla="*/ 36 h 479"/>
                  <a:gd name="T24" fmla="*/ 306 w 627"/>
                  <a:gd name="T25" fmla="*/ 96 h 479"/>
                  <a:gd name="T26" fmla="*/ 97 w 627"/>
                  <a:gd name="T27" fmla="*/ 188 h 479"/>
                  <a:gd name="T28" fmla="*/ 82 w 627"/>
                  <a:gd name="T29" fmla="*/ 130 h 479"/>
                  <a:gd name="T30" fmla="*/ 54 w 627"/>
                  <a:gd name="T31" fmla="*/ 197 h 479"/>
                  <a:gd name="T32" fmla="*/ 0 w 627"/>
                  <a:gd name="T33" fmla="*/ 220 h 479"/>
                  <a:gd name="T34" fmla="*/ 37 w 627"/>
                  <a:gd name="T35" fmla="*/ 266 h 479"/>
                  <a:gd name="T36" fmla="*/ 161 w 627"/>
                  <a:gd name="T37" fmla="*/ 479 h 479"/>
                  <a:gd name="T38" fmla="*/ 208 w 627"/>
                  <a:gd name="T39" fmla="*/ 464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7" h="479">
                    <a:moveTo>
                      <a:pt x="208" y="464"/>
                    </a:moveTo>
                    <a:cubicBezTo>
                      <a:pt x="229" y="453"/>
                      <a:pt x="229" y="453"/>
                      <a:pt x="229" y="453"/>
                    </a:cubicBezTo>
                    <a:cubicBezTo>
                      <a:pt x="229" y="453"/>
                      <a:pt x="244" y="286"/>
                      <a:pt x="208" y="256"/>
                    </a:cubicBezTo>
                    <a:cubicBezTo>
                      <a:pt x="208" y="256"/>
                      <a:pt x="253" y="276"/>
                      <a:pt x="266" y="269"/>
                    </a:cubicBezTo>
                    <a:cubicBezTo>
                      <a:pt x="280" y="261"/>
                      <a:pt x="257" y="235"/>
                      <a:pt x="257" y="235"/>
                    </a:cubicBezTo>
                    <a:cubicBezTo>
                      <a:pt x="257" y="235"/>
                      <a:pt x="340" y="261"/>
                      <a:pt x="357" y="252"/>
                    </a:cubicBezTo>
                    <a:cubicBezTo>
                      <a:pt x="374" y="242"/>
                      <a:pt x="336" y="216"/>
                      <a:pt x="336" y="216"/>
                    </a:cubicBezTo>
                    <a:cubicBezTo>
                      <a:pt x="336" y="216"/>
                      <a:pt x="474" y="252"/>
                      <a:pt x="485" y="231"/>
                    </a:cubicBezTo>
                    <a:cubicBezTo>
                      <a:pt x="496" y="210"/>
                      <a:pt x="460" y="202"/>
                      <a:pt x="460" y="202"/>
                    </a:cubicBezTo>
                    <a:cubicBezTo>
                      <a:pt x="460" y="202"/>
                      <a:pt x="627" y="128"/>
                      <a:pt x="475" y="36"/>
                    </a:cubicBezTo>
                    <a:cubicBezTo>
                      <a:pt x="475" y="36"/>
                      <a:pt x="449" y="32"/>
                      <a:pt x="430" y="79"/>
                    </a:cubicBezTo>
                    <a:cubicBezTo>
                      <a:pt x="430" y="79"/>
                      <a:pt x="302" y="0"/>
                      <a:pt x="281" y="36"/>
                    </a:cubicBezTo>
                    <a:cubicBezTo>
                      <a:pt x="261" y="72"/>
                      <a:pt x="306" y="96"/>
                      <a:pt x="306" y="96"/>
                    </a:cubicBezTo>
                    <a:cubicBezTo>
                      <a:pt x="306" y="96"/>
                      <a:pt x="141" y="83"/>
                      <a:pt x="97" y="188"/>
                    </a:cubicBezTo>
                    <a:cubicBezTo>
                      <a:pt x="97" y="188"/>
                      <a:pt x="90" y="135"/>
                      <a:pt x="82" y="130"/>
                    </a:cubicBezTo>
                    <a:cubicBezTo>
                      <a:pt x="75" y="124"/>
                      <a:pt x="41" y="145"/>
                      <a:pt x="54" y="197"/>
                    </a:cubicBezTo>
                    <a:cubicBezTo>
                      <a:pt x="54" y="197"/>
                      <a:pt x="0" y="177"/>
                      <a:pt x="0" y="220"/>
                    </a:cubicBezTo>
                    <a:cubicBezTo>
                      <a:pt x="0" y="263"/>
                      <a:pt x="37" y="266"/>
                      <a:pt x="37" y="266"/>
                    </a:cubicBezTo>
                    <a:cubicBezTo>
                      <a:pt x="37" y="266"/>
                      <a:pt x="26" y="432"/>
                      <a:pt x="161" y="479"/>
                    </a:cubicBezTo>
                    <a:lnTo>
                      <a:pt x="208" y="464"/>
                    </a:ln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4"/>
              <p:cNvSpPr/>
              <p:nvPr/>
            </p:nvSpPr>
            <p:spPr bwMode="auto">
              <a:xfrm>
                <a:off x="6303963" y="2974975"/>
                <a:ext cx="298450" cy="320675"/>
              </a:xfrm>
              <a:custGeom>
                <a:avLst/>
                <a:gdLst>
                  <a:gd name="T0" fmla="*/ 109 w 160"/>
                  <a:gd name="T1" fmla="*/ 39 h 171"/>
                  <a:gd name="T2" fmla="*/ 36 w 160"/>
                  <a:gd name="T3" fmla="*/ 20 h 171"/>
                  <a:gd name="T4" fmla="*/ 126 w 160"/>
                  <a:gd name="T5" fmla="*/ 124 h 171"/>
                  <a:gd name="T6" fmla="*/ 109 w 160"/>
                  <a:gd name="T7" fmla="*/ 3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71">
                    <a:moveTo>
                      <a:pt x="109" y="39"/>
                    </a:moveTo>
                    <a:cubicBezTo>
                      <a:pt x="109" y="39"/>
                      <a:pt x="71" y="0"/>
                      <a:pt x="36" y="20"/>
                    </a:cubicBezTo>
                    <a:cubicBezTo>
                      <a:pt x="0" y="41"/>
                      <a:pt x="47" y="171"/>
                      <a:pt x="126" y="124"/>
                    </a:cubicBezTo>
                    <a:cubicBezTo>
                      <a:pt x="160" y="105"/>
                      <a:pt x="109" y="39"/>
                      <a:pt x="109" y="3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5"/>
              <p:cNvSpPr/>
              <p:nvPr/>
            </p:nvSpPr>
            <p:spPr bwMode="auto">
              <a:xfrm>
                <a:off x="6881813" y="2776538"/>
                <a:ext cx="128588" cy="165100"/>
              </a:xfrm>
              <a:custGeom>
                <a:avLst/>
                <a:gdLst>
                  <a:gd name="T0" fmla="*/ 9 w 69"/>
                  <a:gd name="T1" fmla="*/ 0 h 88"/>
                  <a:gd name="T2" fmla="*/ 9 w 69"/>
                  <a:gd name="T3" fmla="*/ 58 h 88"/>
                  <a:gd name="T4" fmla="*/ 56 w 69"/>
                  <a:gd name="T5" fmla="*/ 58 h 88"/>
                  <a:gd name="T6" fmla="*/ 24 w 69"/>
                  <a:gd name="T7" fmla="*/ 88 h 88"/>
                  <a:gd name="T8" fmla="*/ 69 w 69"/>
                  <a:gd name="T9" fmla="*/ 68 h 88"/>
                  <a:gd name="T10" fmla="*/ 26 w 69"/>
                  <a:gd name="T11" fmla="*/ 49 h 88"/>
                  <a:gd name="T12" fmla="*/ 9 w 69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8">
                    <a:moveTo>
                      <a:pt x="9" y="0"/>
                    </a:moveTo>
                    <a:cubicBezTo>
                      <a:pt x="9" y="0"/>
                      <a:pt x="0" y="45"/>
                      <a:pt x="9" y="58"/>
                    </a:cubicBezTo>
                    <a:cubicBezTo>
                      <a:pt x="18" y="70"/>
                      <a:pt x="52" y="44"/>
                      <a:pt x="56" y="58"/>
                    </a:cubicBezTo>
                    <a:cubicBezTo>
                      <a:pt x="59" y="71"/>
                      <a:pt x="55" y="83"/>
                      <a:pt x="24" y="88"/>
                    </a:cubicBezTo>
                    <a:cubicBezTo>
                      <a:pt x="24" y="88"/>
                      <a:pt x="69" y="87"/>
                      <a:pt x="69" y="68"/>
                    </a:cubicBezTo>
                    <a:cubicBezTo>
                      <a:pt x="69" y="39"/>
                      <a:pt x="51" y="36"/>
                      <a:pt x="26" y="49"/>
                    </a:cubicBezTo>
                    <a:cubicBezTo>
                      <a:pt x="9" y="58"/>
                      <a:pt x="9" y="25"/>
                      <a:pt x="9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6"/>
              <p:cNvSpPr/>
              <p:nvPr/>
            </p:nvSpPr>
            <p:spPr bwMode="auto">
              <a:xfrm>
                <a:off x="6727826" y="2808288"/>
                <a:ext cx="57150" cy="79375"/>
              </a:xfrm>
              <a:custGeom>
                <a:avLst/>
                <a:gdLst>
                  <a:gd name="T0" fmla="*/ 28 w 30"/>
                  <a:gd name="T1" fmla="*/ 18 h 42"/>
                  <a:gd name="T2" fmla="*/ 19 w 30"/>
                  <a:gd name="T3" fmla="*/ 40 h 42"/>
                  <a:gd name="T4" fmla="*/ 2 w 30"/>
                  <a:gd name="T5" fmla="*/ 23 h 42"/>
                  <a:gd name="T6" fmla="*/ 11 w 30"/>
                  <a:gd name="T7" fmla="*/ 1 h 42"/>
                  <a:gd name="T8" fmla="*/ 28 w 30"/>
                  <a:gd name="T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28" y="18"/>
                    </a:moveTo>
                    <a:cubicBezTo>
                      <a:pt x="30" y="29"/>
                      <a:pt x="26" y="39"/>
                      <a:pt x="19" y="40"/>
                    </a:cubicBezTo>
                    <a:cubicBezTo>
                      <a:pt x="12" y="42"/>
                      <a:pt x="4" y="34"/>
                      <a:pt x="2" y="23"/>
                    </a:cubicBezTo>
                    <a:cubicBezTo>
                      <a:pt x="0" y="12"/>
                      <a:pt x="4" y="2"/>
                      <a:pt x="11" y="1"/>
                    </a:cubicBezTo>
                    <a:cubicBezTo>
                      <a:pt x="18" y="0"/>
                      <a:pt x="26" y="7"/>
                      <a:pt x="28" y="18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"/>
              <p:cNvSpPr/>
              <p:nvPr/>
            </p:nvSpPr>
            <p:spPr bwMode="auto">
              <a:xfrm>
                <a:off x="6943726" y="2774950"/>
                <a:ext cx="50800" cy="71437"/>
              </a:xfrm>
              <a:custGeom>
                <a:avLst/>
                <a:gdLst>
                  <a:gd name="T0" fmla="*/ 25 w 27"/>
                  <a:gd name="T1" fmla="*/ 16 h 38"/>
                  <a:gd name="T2" fmla="*/ 17 w 27"/>
                  <a:gd name="T3" fmla="*/ 36 h 38"/>
                  <a:gd name="T4" fmla="*/ 2 w 27"/>
                  <a:gd name="T5" fmla="*/ 21 h 38"/>
                  <a:gd name="T6" fmla="*/ 10 w 27"/>
                  <a:gd name="T7" fmla="*/ 1 h 38"/>
                  <a:gd name="T8" fmla="*/ 25 w 27"/>
                  <a:gd name="T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5" y="16"/>
                    </a:moveTo>
                    <a:cubicBezTo>
                      <a:pt x="27" y="26"/>
                      <a:pt x="23" y="35"/>
                      <a:pt x="17" y="36"/>
                    </a:cubicBezTo>
                    <a:cubicBezTo>
                      <a:pt x="10" y="38"/>
                      <a:pt x="4" y="31"/>
                      <a:pt x="2" y="21"/>
                    </a:cubicBezTo>
                    <a:cubicBezTo>
                      <a:pt x="0" y="11"/>
                      <a:pt x="3" y="3"/>
                      <a:pt x="10" y="1"/>
                    </a:cubicBezTo>
                    <a:cubicBezTo>
                      <a:pt x="16" y="0"/>
                      <a:pt x="23" y="7"/>
                      <a:pt x="25" y="16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"/>
              <p:cNvSpPr/>
              <p:nvPr/>
            </p:nvSpPr>
            <p:spPr bwMode="auto">
              <a:xfrm>
                <a:off x="6665913" y="3170238"/>
                <a:ext cx="250825" cy="120650"/>
              </a:xfrm>
              <a:custGeom>
                <a:avLst/>
                <a:gdLst>
                  <a:gd name="T0" fmla="*/ 0 w 134"/>
                  <a:gd name="T1" fmla="*/ 6 h 65"/>
                  <a:gd name="T2" fmla="*/ 101 w 134"/>
                  <a:gd name="T3" fmla="*/ 59 h 65"/>
                  <a:gd name="T4" fmla="*/ 134 w 134"/>
                  <a:gd name="T5" fmla="*/ 43 h 65"/>
                  <a:gd name="T6" fmla="*/ 0 w 134"/>
                  <a:gd name="T7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5">
                    <a:moveTo>
                      <a:pt x="0" y="6"/>
                    </a:moveTo>
                    <a:cubicBezTo>
                      <a:pt x="24" y="35"/>
                      <a:pt x="59" y="65"/>
                      <a:pt x="101" y="59"/>
                    </a:cubicBezTo>
                    <a:cubicBezTo>
                      <a:pt x="114" y="57"/>
                      <a:pt x="126" y="51"/>
                      <a:pt x="134" y="43"/>
                    </a:cubicBezTo>
                    <a:cubicBezTo>
                      <a:pt x="100" y="0"/>
                      <a:pt x="35" y="1"/>
                      <a:pt x="0" y="6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9"/>
              <p:cNvSpPr/>
              <p:nvPr/>
            </p:nvSpPr>
            <p:spPr bwMode="auto">
              <a:xfrm>
                <a:off x="6602413" y="3001963"/>
                <a:ext cx="393700" cy="249237"/>
              </a:xfrm>
              <a:custGeom>
                <a:avLst/>
                <a:gdLst>
                  <a:gd name="T0" fmla="*/ 204 w 210"/>
                  <a:gd name="T1" fmla="*/ 0 h 133"/>
                  <a:gd name="T2" fmla="*/ 0 w 210"/>
                  <a:gd name="T3" fmla="*/ 44 h 133"/>
                  <a:gd name="T4" fmla="*/ 34 w 210"/>
                  <a:gd name="T5" fmla="*/ 96 h 133"/>
                  <a:gd name="T6" fmla="*/ 168 w 210"/>
                  <a:gd name="T7" fmla="*/ 133 h 133"/>
                  <a:gd name="T8" fmla="*/ 204 w 2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33">
                    <a:moveTo>
                      <a:pt x="204" y="0"/>
                    </a:moveTo>
                    <a:cubicBezTo>
                      <a:pt x="125" y="0"/>
                      <a:pt x="0" y="44"/>
                      <a:pt x="0" y="44"/>
                    </a:cubicBezTo>
                    <a:cubicBezTo>
                      <a:pt x="0" y="44"/>
                      <a:pt x="12" y="70"/>
                      <a:pt x="34" y="96"/>
                    </a:cubicBezTo>
                    <a:cubicBezTo>
                      <a:pt x="69" y="91"/>
                      <a:pt x="134" y="90"/>
                      <a:pt x="168" y="133"/>
                    </a:cubicBezTo>
                    <a:cubicBezTo>
                      <a:pt x="210" y="94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30"/>
              <p:cNvSpPr/>
              <p:nvPr/>
            </p:nvSpPr>
            <p:spPr bwMode="auto">
              <a:xfrm>
                <a:off x="6665913" y="2676525"/>
                <a:ext cx="117475" cy="84137"/>
              </a:xfrm>
              <a:custGeom>
                <a:avLst/>
                <a:gdLst>
                  <a:gd name="T0" fmla="*/ 0 w 62"/>
                  <a:gd name="T1" fmla="*/ 45 h 45"/>
                  <a:gd name="T2" fmla="*/ 62 w 62"/>
                  <a:gd name="T3" fmla="*/ 25 h 45"/>
                  <a:gd name="T4" fmla="*/ 0 w 62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45">
                    <a:moveTo>
                      <a:pt x="0" y="45"/>
                    </a:moveTo>
                    <a:cubicBezTo>
                      <a:pt x="0" y="45"/>
                      <a:pt x="30" y="21"/>
                      <a:pt x="62" y="25"/>
                    </a:cubicBezTo>
                    <a:cubicBezTo>
                      <a:pt x="62" y="25"/>
                      <a:pt x="19" y="0"/>
                      <a:pt x="0" y="45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31"/>
              <p:cNvSpPr/>
              <p:nvPr/>
            </p:nvSpPr>
            <p:spPr bwMode="auto">
              <a:xfrm>
                <a:off x="6891338" y="2647950"/>
                <a:ext cx="93663" cy="61912"/>
              </a:xfrm>
              <a:custGeom>
                <a:avLst/>
                <a:gdLst>
                  <a:gd name="T0" fmla="*/ 0 w 50"/>
                  <a:gd name="T1" fmla="*/ 33 h 33"/>
                  <a:gd name="T2" fmla="*/ 50 w 50"/>
                  <a:gd name="T3" fmla="*/ 33 h 33"/>
                  <a:gd name="T4" fmla="*/ 0 w 50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3">
                    <a:moveTo>
                      <a:pt x="0" y="33"/>
                    </a:moveTo>
                    <a:cubicBezTo>
                      <a:pt x="0" y="33"/>
                      <a:pt x="37" y="21"/>
                      <a:pt x="50" y="33"/>
                    </a:cubicBezTo>
                    <a:cubicBezTo>
                      <a:pt x="50" y="33"/>
                      <a:pt x="21" y="0"/>
                      <a:pt x="0" y="33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32"/>
              <p:cNvSpPr/>
              <p:nvPr/>
            </p:nvSpPr>
            <p:spPr bwMode="auto">
              <a:xfrm>
                <a:off x="7105651" y="5964238"/>
                <a:ext cx="414338" cy="269875"/>
              </a:xfrm>
              <a:custGeom>
                <a:avLst/>
                <a:gdLst>
                  <a:gd name="T0" fmla="*/ 102 w 221"/>
                  <a:gd name="T1" fmla="*/ 30 h 144"/>
                  <a:gd name="T2" fmla="*/ 132 w 221"/>
                  <a:gd name="T3" fmla="*/ 72 h 144"/>
                  <a:gd name="T4" fmla="*/ 206 w 221"/>
                  <a:gd name="T5" fmla="*/ 86 h 144"/>
                  <a:gd name="T6" fmla="*/ 206 w 221"/>
                  <a:gd name="T7" fmla="*/ 124 h 144"/>
                  <a:gd name="T8" fmla="*/ 14 w 221"/>
                  <a:gd name="T9" fmla="*/ 124 h 144"/>
                  <a:gd name="T10" fmla="*/ 14 w 221"/>
                  <a:gd name="T11" fmla="*/ 30 h 144"/>
                  <a:gd name="T12" fmla="*/ 102 w 221"/>
                  <a:gd name="T1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144">
                    <a:moveTo>
                      <a:pt x="102" y="30"/>
                    </a:moveTo>
                    <a:cubicBezTo>
                      <a:pt x="102" y="30"/>
                      <a:pt x="114" y="66"/>
                      <a:pt x="132" y="72"/>
                    </a:cubicBezTo>
                    <a:cubicBezTo>
                      <a:pt x="149" y="78"/>
                      <a:pt x="191" y="74"/>
                      <a:pt x="206" y="86"/>
                    </a:cubicBezTo>
                    <a:cubicBezTo>
                      <a:pt x="221" y="98"/>
                      <a:pt x="206" y="124"/>
                      <a:pt x="206" y="124"/>
                    </a:cubicBezTo>
                    <a:cubicBezTo>
                      <a:pt x="206" y="124"/>
                      <a:pt x="49" y="144"/>
                      <a:pt x="14" y="124"/>
                    </a:cubicBezTo>
                    <a:cubicBezTo>
                      <a:pt x="14" y="124"/>
                      <a:pt x="0" y="60"/>
                      <a:pt x="14" y="30"/>
                    </a:cubicBezTo>
                    <a:cubicBezTo>
                      <a:pt x="28" y="0"/>
                      <a:pt x="102" y="30"/>
                      <a:pt x="102" y="30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33"/>
              <p:cNvSpPr/>
              <p:nvPr/>
            </p:nvSpPr>
            <p:spPr bwMode="auto">
              <a:xfrm>
                <a:off x="6923088" y="5995988"/>
                <a:ext cx="390525" cy="285750"/>
              </a:xfrm>
              <a:custGeom>
                <a:avLst/>
                <a:gdLst>
                  <a:gd name="T0" fmla="*/ 112 w 209"/>
                  <a:gd name="T1" fmla="*/ 23 h 153"/>
                  <a:gd name="T2" fmla="*/ 142 w 209"/>
                  <a:gd name="T3" fmla="*/ 72 h 153"/>
                  <a:gd name="T4" fmla="*/ 200 w 209"/>
                  <a:gd name="T5" fmla="*/ 94 h 153"/>
                  <a:gd name="T6" fmla="*/ 200 w 209"/>
                  <a:gd name="T7" fmla="*/ 122 h 153"/>
                  <a:gd name="T8" fmla="*/ 0 w 209"/>
                  <a:gd name="T9" fmla="*/ 107 h 153"/>
                  <a:gd name="T10" fmla="*/ 9 w 209"/>
                  <a:gd name="T11" fmla="*/ 23 h 153"/>
                  <a:gd name="T12" fmla="*/ 112 w 209"/>
                  <a:gd name="T13" fmla="*/ 2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53">
                    <a:moveTo>
                      <a:pt x="112" y="23"/>
                    </a:moveTo>
                    <a:cubicBezTo>
                      <a:pt x="112" y="23"/>
                      <a:pt x="113" y="60"/>
                      <a:pt x="142" y="72"/>
                    </a:cubicBezTo>
                    <a:cubicBezTo>
                      <a:pt x="159" y="78"/>
                      <a:pt x="189" y="84"/>
                      <a:pt x="200" y="94"/>
                    </a:cubicBezTo>
                    <a:cubicBezTo>
                      <a:pt x="209" y="100"/>
                      <a:pt x="201" y="108"/>
                      <a:pt x="200" y="122"/>
                    </a:cubicBezTo>
                    <a:cubicBezTo>
                      <a:pt x="198" y="153"/>
                      <a:pt x="38" y="121"/>
                      <a:pt x="0" y="107"/>
                    </a:cubicBezTo>
                    <a:cubicBezTo>
                      <a:pt x="0" y="107"/>
                      <a:pt x="2" y="46"/>
                      <a:pt x="9" y="23"/>
                    </a:cubicBezTo>
                    <a:cubicBezTo>
                      <a:pt x="16" y="0"/>
                      <a:pt x="112" y="23"/>
                      <a:pt x="112" y="23"/>
                    </a:cubicBez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34"/>
              <p:cNvSpPr/>
              <p:nvPr/>
            </p:nvSpPr>
            <p:spPr bwMode="auto">
              <a:xfrm>
                <a:off x="6864351" y="4429125"/>
                <a:ext cx="542925" cy="1658937"/>
              </a:xfrm>
              <a:custGeom>
                <a:avLst/>
                <a:gdLst>
                  <a:gd name="T0" fmla="*/ 0 w 290"/>
                  <a:gd name="T1" fmla="*/ 62 h 886"/>
                  <a:gd name="T2" fmla="*/ 35 w 290"/>
                  <a:gd name="T3" fmla="*/ 866 h 886"/>
                  <a:gd name="T4" fmla="*/ 162 w 290"/>
                  <a:gd name="T5" fmla="*/ 866 h 886"/>
                  <a:gd name="T6" fmla="*/ 224 w 290"/>
                  <a:gd name="T7" fmla="*/ 135 h 886"/>
                  <a:gd name="T8" fmla="*/ 290 w 290"/>
                  <a:gd name="T9" fmla="*/ 15 h 886"/>
                  <a:gd name="T10" fmla="*/ 0 w 290"/>
                  <a:gd name="T11" fmla="*/ 62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886">
                    <a:moveTo>
                      <a:pt x="0" y="62"/>
                    </a:moveTo>
                    <a:cubicBezTo>
                      <a:pt x="0" y="62"/>
                      <a:pt x="69" y="543"/>
                      <a:pt x="35" y="866"/>
                    </a:cubicBezTo>
                    <a:cubicBezTo>
                      <a:pt x="35" y="866"/>
                      <a:pt x="105" y="886"/>
                      <a:pt x="162" y="866"/>
                    </a:cubicBezTo>
                    <a:cubicBezTo>
                      <a:pt x="162" y="866"/>
                      <a:pt x="224" y="195"/>
                      <a:pt x="224" y="135"/>
                    </a:cubicBezTo>
                    <a:cubicBezTo>
                      <a:pt x="224" y="75"/>
                      <a:pt x="290" y="15"/>
                      <a:pt x="290" y="15"/>
                    </a:cubicBezTo>
                    <a:cubicBezTo>
                      <a:pt x="290" y="15"/>
                      <a:pt x="29" y="0"/>
                      <a:pt x="0" y="62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35"/>
              <p:cNvSpPr/>
              <p:nvPr/>
            </p:nvSpPr>
            <p:spPr bwMode="auto">
              <a:xfrm>
                <a:off x="7121526" y="4405313"/>
                <a:ext cx="357188" cy="1662112"/>
              </a:xfrm>
              <a:custGeom>
                <a:avLst/>
                <a:gdLst>
                  <a:gd name="T0" fmla="*/ 173 w 191"/>
                  <a:gd name="T1" fmla="*/ 28 h 888"/>
                  <a:gd name="T2" fmla="*/ 98 w 191"/>
                  <a:gd name="T3" fmla="*/ 873 h 888"/>
                  <a:gd name="T4" fmla="*/ 0 w 191"/>
                  <a:gd name="T5" fmla="*/ 863 h 888"/>
                  <a:gd name="T6" fmla="*/ 20 w 191"/>
                  <a:gd name="T7" fmla="*/ 356 h 888"/>
                  <a:gd name="T8" fmla="*/ 52 w 191"/>
                  <a:gd name="T9" fmla="*/ 45 h 888"/>
                  <a:gd name="T10" fmla="*/ 173 w 191"/>
                  <a:gd name="T11" fmla="*/ 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888">
                    <a:moveTo>
                      <a:pt x="173" y="28"/>
                    </a:moveTo>
                    <a:cubicBezTo>
                      <a:pt x="173" y="28"/>
                      <a:pt x="191" y="485"/>
                      <a:pt x="98" y="873"/>
                    </a:cubicBezTo>
                    <a:cubicBezTo>
                      <a:pt x="98" y="873"/>
                      <a:pt x="44" y="888"/>
                      <a:pt x="0" y="863"/>
                    </a:cubicBezTo>
                    <a:cubicBezTo>
                      <a:pt x="0" y="863"/>
                      <a:pt x="20" y="436"/>
                      <a:pt x="20" y="356"/>
                    </a:cubicBezTo>
                    <a:cubicBezTo>
                      <a:pt x="20" y="276"/>
                      <a:pt x="45" y="64"/>
                      <a:pt x="52" y="45"/>
                    </a:cubicBezTo>
                    <a:cubicBezTo>
                      <a:pt x="60" y="26"/>
                      <a:pt x="127" y="0"/>
                      <a:pt x="173" y="2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36"/>
              <p:cNvSpPr/>
              <p:nvPr/>
            </p:nvSpPr>
            <p:spPr bwMode="auto">
              <a:xfrm>
                <a:off x="7192963" y="4556125"/>
                <a:ext cx="131763" cy="1338262"/>
              </a:xfrm>
              <a:custGeom>
                <a:avLst/>
                <a:gdLst>
                  <a:gd name="T0" fmla="*/ 71 w 71"/>
                  <a:gd name="T1" fmla="*/ 0 h 715"/>
                  <a:gd name="T2" fmla="*/ 47 w 71"/>
                  <a:gd name="T3" fmla="*/ 99 h 715"/>
                  <a:gd name="T4" fmla="*/ 0 w 71"/>
                  <a:gd name="T5" fmla="*/ 715 h 715"/>
                  <a:gd name="T6" fmla="*/ 36 w 71"/>
                  <a:gd name="T7" fmla="*/ 103 h 715"/>
                  <a:gd name="T8" fmla="*/ 71 w 71"/>
                  <a:gd name="T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5">
                    <a:moveTo>
                      <a:pt x="71" y="0"/>
                    </a:moveTo>
                    <a:cubicBezTo>
                      <a:pt x="71" y="0"/>
                      <a:pt x="50" y="30"/>
                      <a:pt x="47" y="99"/>
                    </a:cubicBezTo>
                    <a:cubicBezTo>
                      <a:pt x="43" y="169"/>
                      <a:pt x="16" y="606"/>
                      <a:pt x="0" y="715"/>
                    </a:cubicBezTo>
                    <a:cubicBezTo>
                      <a:pt x="0" y="715"/>
                      <a:pt x="38" y="156"/>
                      <a:pt x="36" y="103"/>
                    </a:cubicBezTo>
                    <a:cubicBezTo>
                      <a:pt x="34" y="51"/>
                      <a:pt x="63" y="13"/>
                      <a:pt x="71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37"/>
              <p:cNvSpPr/>
              <p:nvPr/>
            </p:nvSpPr>
            <p:spPr bwMode="auto">
              <a:xfrm>
                <a:off x="6443663" y="3440113"/>
                <a:ext cx="1073150" cy="1185862"/>
              </a:xfrm>
              <a:custGeom>
                <a:avLst/>
                <a:gdLst>
                  <a:gd name="T0" fmla="*/ 127 w 573"/>
                  <a:gd name="T1" fmla="*/ 11 h 634"/>
                  <a:gd name="T2" fmla="*/ 19 w 573"/>
                  <a:gd name="T3" fmla="*/ 35 h 634"/>
                  <a:gd name="T4" fmla="*/ 85 w 573"/>
                  <a:gd name="T5" fmla="*/ 178 h 634"/>
                  <a:gd name="T6" fmla="*/ 201 w 573"/>
                  <a:gd name="T7" fmla="*/ 634 h 634"/>
                  <a:gd name="T8" fmla="*/ 458 w 573"/>
                  <a:gd name="T9" fmla="*/ 578 h 634"/>
                  <a:gd name="T10" fmla="*/ 458 w 573"/>
                  <a:gd name="T11" fmla="*/ 539 h 634"/>
                  <a:gd name="T12" fmla="*/ 475 w 573"/>
                  <a:gd name="T13" fmla="*/ 573 h 634"/>
                  <a:gd name="T14" fmla="*/ 573 w 573"/>
                  <a:gd name="T15" fmla="*/ 573 h 634"/>
                  <a:gd name="T16" fmla="*/ 310 w 573"/>
                  <a:gd name="T17" fmla="*/ 0 h 634"/>
                  <a:gd name="T18" fmla="*/ 127 w 573"/>
                  <a:gd name="T19" fmla="*/ 1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634">
                    <a:moveTo>
                      <a:pt x="127" y="11"/>
                    </a:moveTo>
                    <a:cubicBezTo>
                      <a:pt x="127" y="11"/>
                      <a:pt x="38" y="30"/>
                      <a:pt x="19" y="35"/>
                    </a:cubicBezTo>
                    <a:cubicBezTo>
                      <a:pt x="0" y="41"/>
                      <a:pt x="56" y="114"/>
                      <a:pt x="85" y="178"/>
                    </a:cubicBezTo>
                    <a:cubicBezTo>
                      <a:pt x="113" y="242"/>
                      <a:pt x="193" y="537"/>
                      <a:pt x="201" y="634"/>
                    </a:cubicBezTo>
                    <a:cubicBezTo>
                      <a:pt x="201" y="634"/>
                      <a:pt x="421" y="578"/>
                      <a:pt x="458" y="578"/>
                    </a:cubicBezTo>
                    <a:cubicBezTo>
                      <a:pt x="458" y="539"/>
                      <a:pt x="458" y="539"/>
                      <a:pt x="458" y="539"/>
                    </a:cubicBezTo>
                    <a:cubicBezTo>
                      <a:pt x="458" y="539"/>
                      <a:pt x="469" y="557"/>
                      <a:pt x="475" y="573"/>
                    </a:cubicBezTo>
                    <a:cubicBezTo>
                      <a:pt x="475" y="573"/>
                      <a:pt x="550" y="571"/>
                      <a:pt x="573" y="573"/>
                    </a:cubicBezTo>
                    <a:cubicBezTo>
                      <a:pt x="573" y="573"/>
                      <a:pt x="382" y="116"/>
                      <a:pt x="310" y="0"/>
                    </a:cubicBezTo>
                    <a:cubicBezTo>
                      <a:pt x="310" y="0"/>
                      <a:pt x="174" y="0"/>
                      <a:pt x="127" y="11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38"/>
              <p:cNvSpPr/>
              <p:nvPr/>
            </p:nvSpPr>
            <p:spPr bwMode="auto">
              <a:xfrm>
                <a:off x="6721476" y="3271838"/>
                <a:ext cx="204788" cy="414337"/>
              </a:xfrm>
              <a:custGeom>
                <a:avLst/>
                <a:gdLst>
                  <a:gd name="T0" fmla="*/ 55 w 110"/>
                  <a:gd name="T1" fmla="*/ 28 h 222"/>
                  <a:gd name="T2" fmla="*/ 100 w 110"/>
                  <a:gd name="T3" fmla="*/ 99 h 222"/>
                  <a:gd name="T4" fmla="*/ 32 w 110"/>
                  <a:gd name="T5" fmla="*/ 114 h 222"/>
                  <a:gd name="T6" fmla="*/ 6 w 110"/>
                  <a:gd name="T7" fmla="*/ 28 h 222"/>
                  <a:gd name="T8" fmla="*/ 55 w 110"/>
                  <a:gd name="T9" fmla="*/ 2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22">
                    <a:moveTo>
                      <a:pt x="55" y="28"/>
                    </a:moveTo>
                    <a:cubicBezTo>
                      <a:pt x="55" y="28"/>
                      <a:pt x="88" y="90"/>
                      <a:pt x="100" y="99"/>
                    </a:cubicBezTo>
                    <a:cubicBezTo>
                      <a:pt x="110" y="222"/>
                      <a:pt x="32" y="114"/>
                      <a:pt x="32" y="114"/>
                    </a:cubicBezTo>
                    <a:cubicBezTo>
                      <a:pt x="32" y="114"/>
                      <a:pt x="12" y="56"/>
                      <a:pt x="6" y="28"/>
                    </a:cubicBezTo>
                    <a:cubicBezTo>
                      <a:pt x="0" y="0"/>
                      <a:pt x="55" y="28"/>
                      <a:pt x="55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39"/>
              <p:cNvSpPr/>
              <p:nvPr/>
            </p:nvSpPr>
            <p:spPr bwMode="auto">
              <a:xfrm>
                <a:off x="6681788" y="3440113"/>
                <a:ext cx="430213" cy="536575"/>
              </a:xfrm>
              <a:custGeom>
                <a:avLst/>
                <a:gdLst>
                  <a:gd name="T0" fmla="*/ 74 w 230"/>
                  <a:gd name="T1" fmla="*/ 0 h 287"/>
                  <a:gd name="T2" fmla="*/ 112 w 230"/>
                  <a:gd name="T3" fmla="*/ 62 h 287"/>
                  <a:gd name="T4" fmla="*/ 96 w 230"/>
                  <a:gd name="T5" fmla="*/ 0 h 287"/>
                  <a:gd name="T6" fmla="*/ 144 w 230"/>
                  <a:gd name="T7" fmla="*/ 0 h 287"/>
                  <a:gd name="T8" fmla="*/ 230 w 230"/>
                  <a:gd name="T9" fmla="*/ 287 h 287"/>
                  <a:gd name="T10" fmla="*/ 0 w 230"/>
                  <a:gd name="T11" fmla="*/ 38 h 287"/>
                  <a:gd name="T12" fmla="*/ 74 w 230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87">
                    <a:moveTo>
                      <a:pt x="74" y="0"/>
                    </a:moveTo>
                    <a:cubicBezTo>
                      <a:pt x="112" y="62"/>
                      <a:pt x="112" y="62"/>
                      <a:pt x="112" y="62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221" y="197"/>
                      <a:pt x="230" y="287"/>
                    </a:cubicBezTo>
                    <a:cubicBezTo>
                      <a:pt x="230" y="287"/>
                      <a:pt x="46" y="72"/>
                      <a:pt x="0" y="38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40"/>
              <p:cNvSpPr/>
              <p:nvPr/>
            </p:nvSpPr>
            <p:spPr bwMode="auto">
              <a:xfrm>
                <a:off x="6665913" y="3414713"/>
                <a:ext cx="153988" cy="141287"/>
              </a:xfrm>
              <a:custGeom>
                <a:avLst/>
                <a:gdLst>
                  <a:gd name="T0" fmla="*/ 0 w 82"/>
                  <a:gd name="T1" fmla="*/ 0 h 75"/>
                  <a:gd name="T2" fmla="*/ 82 w 82"/>
                  <a:gd name="T3" fmla="*/ 13 h 75"/>
                  <a:gd name="T4" fmla="*/ 82 w 82"/>
                  <a:gd name="T5" fmla="*/ 75 h 75"/>
                  <a:gd name="T6" fmla="*/ 0 w 82"/>
                  <a:gd name="T7" fmla="*/ 47 h 75"/>
                  <a:gd name="T8" fmla="*/ 0 w 8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5">
                    <a:moveTo>
                      <a:pt x="0" y="0"/>
                    </a:move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4" y="52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41"/>
              <p:cNvSpPr/>
              <p:nvPr/>
            </p:nvSpPr>
            <p:spPr bwMode="auto">
              <a:xfrm>
                <a:off x="6843713" y="3530600"/>
                <a:ext cx="123825" cy="93662"/>
              </a:xfrm>
              <a:custGeom>
                <a:avLst/>
                <a:gdLst>
                  <a:gd name="T0" fmla="*/ 0 w 66"/>
                  <a:gd name="T1" fmla="*/ 22 h 50"/>
                  <a:gd name="T2" fmla="*/ 54 w 66"/>
                  <a:gd name="T3" fmla="*/ 5 h 50"/>
                  <a:gd name="T4" fmla="*/ 66 w 66"/>
                  <a:gd name="T5" fmla="*/ 37 h 50"/>
                  <a:gd name="T6" fmla="*/ 39 w 66"/>
                  <a:gd name="T7" fmla="*/ 50 h 50"/>
                  <a:gd name="T8" fmla="*/ 0 w 66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0" y="22"/>
                    </a:moveTo>
                    <a:cubicBezTo>
                      <a:pt x="0" y="22"/>
                      <a:pt x="29" y="0"/>
                      <a:pt x="54" y="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39" y="50"/>
                      <a:pt x="39" y="50"/>
                      <a:pt x="39" y="5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42"/>
              <p:cNvSpPr/>
              <p:nvPr/>
            </p:nvSpPr>
            <p:spPr bwMode="auto">
              <a:xfrm>
                <a:off x="6916738" y="3600450"/>
                <a:ext cx="212725" cy="396875"/>
              </a:xfrm>
              <a:custGeom>
                <a:avLst/>
                <a:gdLst>
                  <a:gd name="T0" fmla="*/ 11 w 113"/>
                  <a:gd name="T1" fmla="*/ 95 h 212"/>
                  <a:gd name="T2" fmla="*/ 0 w 113"/>
                  <a:gd name="T3" fmla="*/ 13 h 212"/>
                  <a:gd name="T4" fmla="*/ 27 w 113"/>
                  <a:gd name="T5" fmla="*/ 0 h 212"/>
                  <a:gd name="T6" fmla="*/ 94 w 113"/>
                  <a:gd name="T7" fmla="*/ 109 h 212"/>
                  <a:gd name="T8" fmla="*/ 113 w 113"/>
                  <a:gd name="T9" fmla="*/ 212 h 212"/>
                  <a:gd name="T10" fmla="*/ 11 w 113"/>
                  <a:gd name="T11" fmla="*/ 9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12">
                    <a:moveTo>
                      <a:pt x="11" y="9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79" y="86"/>
                      <a:pt x="94" y="109"/>
                    </a:cubicBezTo>
                    <a:cubicBezTo>
                      <a:pt x="113" y="212"/>
                      <a:pt x="113" y="212"/>
                      <a:pt x="113" y="212"/>
                    </a:cubicBezTo>
                    <a:lnTo>
                      <a:pt x="11" y="95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43"/>
              <p:cNvSpPr/>
              <p:nvPr/>
            </p:nvSpPr>
            <p:spPr bwMode="auto">
              <a:xfrm>
                <a:off x="6602413" y="3440113"/>
                <a:ext cx="527050" cy="557212"/>
              </a:xfrm>
              <a:custGeom>
                <a:avLst/>
                <a:gdLst>
                  <a:gd name="T0" fmla="*/ 34 w 281"/>
                  <a:gd name="T1" fmla="*/ 0 h 298"/>
                  <a:gd name="T2" fmla="*/ 0 w 281"/>
                  <a:gd name="T3" fmla="*/ 99 h 298"/>
                  <a:gd name="T4" fmla="*/ 102 w 281"/>
                  <a:gd name="T5" fmla="*/ 122 h 298"/>
                  <a:gd name="T6" fmla="*/ 84 w 281"/>
                  <a:gd name="T7" fmla="*/ 221 h 298"/>
                  <a:gd name="T8" fmla="*/ 281 w 281"/>
                  <a:gd name="T9" fmla="*/ 298 h 298"/>
                  <a:gd name="T10" fmla="*/ 42 w 281"/>
                  <a:gd name="T11" fmla="*/ 35 h 298"/>
                  <a:gd name="T12" fmla="*/ 34 w 281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298">
                    <a:moveTo>
                      <a:pt x="34" y="0"/>
                    </a:moveTo>
                    <a:cubicBezTo>
                      <a:pt x="34" y="0"/>
                      <a:pt x="11" y="60"/>
                      <a:pt x="0" y="99"/>
                    </a:cubicBezTo>
                    <a:cubicBezTo>
                      <a:pt x="0" y="99"/>
                      <a:pt x="47" y="116"/>
                      <a:pt x="102" y="122"/>
                    </a:cubicBezTo>
                    <a:cubicBezTo>
                      <a:pt x="102" y="122"/>
                      <a:pt x="81" y="214"/>
                      <a:pt x="84" y="221"/>
                    </a:cubicBezTo>
                    <a:cubicBezTo>
                      <a:pt x="84" y="221"/>
                      <a:pt x="221" y="265"/>
                      <a:pt x="281" y="298"/>
                    </a:cubicBezTo>
                    <a:cubicBezTo>
                      <a:pt x="241" y="251"/>
                      <a:pt x="82" y="73"/>
                      <a:pt x="42" y="3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44"/>
              <p:cNvSpPr/>
              <p:nvPr/>
            </p:nvSpPr>
            <p:spPr bwMode="auto">
              <a:xfrm>
                <a:off x="6937376" y="3409950"/>
                <a:ext cx="244475" cy="587375"/>
              </a:xfrm>
              <a:custGeom>
                <a:avLst/>
                <a:gdLst>
                  <a:gd name="T0" fmla="*/ 0 w 130"/>
                  <a:gd name="T1" fmla="*/ 0 h 314"/>
                  <a:gd name="T2" fmla="*/ 73 w 130"/>
                  <a:gd name="T3" fmla="*/ 53 h 314"/>
                  <a:gd name="T4" fmla="*/ 55 w 130"/>
                  <a:gd name="T5" fmla="*/ 102 h 314"/>
                  <a:gd name="T6" fmla="*/ 130 w 130"/>
                  <a:gd name="T7" fmla="*/ 159 h 314"/>
                  <a:gd name="T8" fmla="*/ 102 w 130"/>
                  <a:gd name="T9" fmla="*/ 314 h 314"/>
                  <a:gd name="T10" fmla="*/ 0 w 130"/>
                  <a:gd name="T1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314">
                    <a:moveTo>
                      <a:pt x="0" y="0"/>
                    </a:moveTo>
                    <a:cubicBezTo>
                      <a:pt x="0" y="0"/>
                      <a:pt x="39" y="36"/>
                      <a:pt x="73" y="53"/>
                    </a:cubicBezTo>
                    <a:cubicBezTo>
                      <a:pt x="73" y="53"/>
                      <a:pt x="66" y="84"/>
                      <a:pt x="55" y="102"/>
                    </a:cubicBezTo>
                    <a:cubicBezTo>
                      <a:pt x="55" y="102"/>
                      <a:pt x="108" y="138"/>
                      <a:pt x="130" y="159"/>
                    </a:cubicBezTo>
                    <a:cubicBezTo>
                      <a:pt x="130" y="159"/>
                      <a:pt x="102" y="239"/>
                      <a:pt x="102" y="314"/>
                    </a:cubicBezTo>
                    <a:cubicBezTo>
                      <a:pt x="102" y="314"/>
                      <a:pt x="20" y="30"/>
                      <a:pt x="0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45"/>
              <p:cNvSpPr/>
              <p:nvPr/>
            </p:nvSpPr>
            <p:spPr bwMode="auto">
              <a:xfrm>
                <a:off x="7135813" y="4019550"/>
                <a:ext cx="161925" cy="400050"/>
              </a:xfrm>
              <a:custGeom>
                <a:avLst/>
                <a:gdLst>
                  <a:gd name="T0" fmla="*/ 0 w 86"/>
                  <a:gd name="T1" fmla="*/ 0 h 214"/>
                  <a:gd name="T2" fmla="*/ 86 w 86"/>
                  <a:gd name="T3" fmla="*/ 214 h 214"/>
                  <a:gd name="T4" fmla="*/ 0 w 86"/>
                  <a:gd name="T5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214">
                    <a:moveTo>
                      <a:pt x="0" y="0"/>
                    </a:moveTo>
                    <a:cubicBezTo>
                      <a:pt x="0" y="0"/>
                      <a:pt x="75" y="154"/>
                      <a:pt x="86" y="214"/>
                    </a:cubicBezTo>
                    <a:cubicBezTo>
                      <a:pt x="86" y="214"/>
                      <a:pt x="9" y="35"/>
                      <a:pt x="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46"/>
              <p:cNvSpPr/>
              <p:nvPr/>
            </p:nvSpPr>
            <p:spPr bwMode="auto">
              <a:xfrm>
                <a:off x="7164388" y="4302125"/>
                <a:ext cx="55563" cy="60325"/>
              </a:xfrm>
              <a:custGeom>
                <a:avLst/>
                <a:gdLst>
                  <a:gd name="T0" fmla="*/ 27 w 30"/>
                  <a:gd name="T1" fmla="*/ 11 h 32"/>
                  <a:gd name="T2" fmla="*/ 21 w 30"/>
                  <a:gd name="T3" fmla="*/ 30 h 32"/>
                  <a:gd name="T4" fmla="*/ 3 w 30"/>
                  <a:gd name="T5" fmla="*/ 21 h 32"/>
                  <a:gd name="T6" fmla="*/ 9 w 30"/>
                  <a:gd name="T7" fmla="*/ 2 h 32"/>
                  <a:gd name="T8" fmla="*/ 27 w 30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2"/>
                      <a:pt x="6" y="29"/>
                      <a:pt x="3" y="21"/>
                    </a:cubicBezTo>
                    <a:cubicBezTo>
                      <a:pt x="0" y="14"/>
                      <a:pt x="3" y="5"/>
                      <a:pt x="9" y="2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7"/>
              <p:cNvSpPr/>
              <p:nvPr/>
            </p:nvSpPr>
            <p:spPr bwMode="auto">
              <a:xfrm>
                <a:off x="7100888" y="4111625"/>
                <a:ext cx="55563" cy="61912"/>
              </a:xfrm>
              <a:custGeom>
                <a:avLst/>
                <a:gdLst>
                  <a:gd name="T0" fmla="*/ 27 w 30"/>
                  <a:gd name="T1" fmla="*/ 11 h 33"/>
                  <a:gd name="T2" fmla="*/ 21 w 30"/>
                  <a:gd name="T3" fmla="*/ 30 h 33"/>
                  <a:gd name="T4" fmla="*/ 3 w 30"/>
                  <a:gd name="T5" fmla="*/ 21 h 33"/>
                  <a:gd name="T6" fmla="*/ 10 w 30"/>
                  <a:gd name="T7" fmla="*/ 3 h 33"/>
                  <a:gd name="T8" fmla="*/ 27 w 30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3"/>
                      <a:pt x="6" y="29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8"/>
              <p:cNvSpPr/>
              <p:nvPr/>
            </p:nvSpPr>
            <p:spPr bwMode="auto">
              <a:xfrm>
                <a:off x="6861176" y="3381375"/>
                <a:ext cx="96838" cy="146050"/>
              </a:xfrm>
              <a:custGeom>
                <a:avLst/>
                <a:gdLst>
                  <a:gd name="T0" fmla="*/ 0 w 52"/>
                  <a:gd name="T1" fmla="*/ 31 h 78"/>
                  <a:gd name="T2" fmla="*/ 45 w 52"/>
                  <a:gd name="T3" fmla="*/ 78 h 78"/>
                  <a:gd name="T4" fmla="*/ 48 w 52"/>
                  <a:gd name="T5" fmla="*/ 18 h 78"/>
                  <a:gd name="T6" fmla="*/ 25 w 52"/>
                  <a:gd name="T7" fmla="*/ 0 h 78"/>
                  <a:gd name="T8" fmla="*/ 0 w 52"/>
                  <a:gd name="T9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31"/>
                    </a:move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52" y="31"/>
                      <a:pt x="48" y="18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9"/>
              <p:cNvSpPr/>
              <p:nvPr/>
            </p:nvSpPr>
            <p:spPr bwMode="auto">
              <a:xfrm>
                <a:off x="6937376" y="4435475"/>
                <a:ext cx="563563" cy="161925"/>
              </a:xfrm>
              <a:custGeom>
                <a:avLst/>
                <a:gdLst>
                  <a:gd name="T0" fmla="*/ 0 w 301"/>
                  <a:gd name="T1" fmla="*/ 87 h 87"/>
                  <a:gd name="T2" fmla="*/ 188 w 301"/>
                  <a:gd name="T3" fmla="*/ 43 h 87"/>
                  <a:gd name="T4" fmla="*/ 194 w 301"/>
                  <a:gd name="T5" fmla="*/ 0 h 87"/>
                  <a:gd name="T6" fmla="*/ 211 w 301"/>
                  <a:gd name="T7" fmla="*/ 41 h 87"/>
                  <a:gd name="T8" fmla="*/ 301 w 301"/>
                  <a:gd name="T9" fmla="*/ 40 h 87"/>
                  <a:gd name="T10" fmla="*/ 207 w 301"/>
                  <a:gd name="T11" fmla="*/ 49 h 87"/>
                  <a:gd name="T12" fmla="*/ 200 w 301"/>
                  <a:gd name="T13" fmla="*/ 32 h 87"/>
                  <a:gd name="T14" fmla="*/ 197 w 301"/>
                  <a:gd name="T15" fmla="*/ 52 h 87"/>
                  <a:gd name="T16" fmla="*/ 0 w 301"/>
                  <a:gd name="T1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1" h="87">
                    <a:moveTo>
                      <a:pt x="0" y="87"/>
                    </a:moveTo>
                    <a:cubicBezTo>
                      <a:pt x="0" y="87"/>
                      <a:pt x="85" y="58"/>
                      <a:pt x="188" y="43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0"/>
                      <a:pt x="206" y="28"/>
                      <a:pt x="211" y="41"/>
                    </a:cubicBezTo>
                    <a:cubicBezTo>
                      <a:pt x="211" y="41"/>
                      <a:pt x="283" y="38"/>
                      <a:pt x="301" y="40"/>
                    </a:cubicBezTo>
                    <a:cubicBezTo>
                      <a:pt x="301" y="40"/>
                      <a:pt x="217" y="47"/>
                      <a:pt x="207" y="49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0" y="32"/>
                      <a:pt x="198" y="46"/>
                      <a:pt x="197" y="52"/>
                    </a:cubicBezTo>
                    <a:cubicBezTo>
                      <a:pt x="194" y="55"/>
                      <a:pt x="45" y="67"/>
                      <a:pt x="0" y="8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50"/>
              <p:cNvSpPr/>
              <p:nvPr/>
            </p:nvSpPr>
            <p:spPr bwMode="auto">
              <a:xfrm>
                <a:off x="6065838" y="3473450"/>
                <a:ext cx="650875" cy="979487"/>
              </a:xfrm>
              <a:custGeom>
                <a:avLst/>
                <a:gdLst>
                  <a:gd name="T0" fmla="*/ 221 w 348"/>
                  <a:gd name="T1" fmla="*/ 17 h 524"/>
                  <a:gd name="T2" fmla="*/ 20 w 348"/>
                  <a:gd name="T3" fmla="*/ 356 h 524"/>
                  <a:gd name="T4" fmla="*/ 289 w 348"/>
                  <a:gd name="T5" fmla="*/ 456 h 524"/>
                  <a:gd name="T6" fmla="*/ 306 w 348"/>
                  <a:gd name="T7" fmla="*/ 356 h 524"/>
                  <a:gd name="T8" fmla="*/ 116 w 348"/>
                  <a:gd name="T9" fmla="*/ 380 h 524"/>
                  <a:gd name="T10" fmla="*/ 257 w 348"/>
                  <a:gd name="T11" fmla="*/ 104 h 524"/>
                  <a:gd name="T12" fmla="*/ 221 w 348"/>
                  <a:gd name="T13" fmla="*/ 17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524">
                    <a:moveTo>
                      <a:pt x="221" y="17"/>
                    </a:moveTo>
                    <a:cubicBezTo>
                      <a:pt x="221" y="17"/>
                      <a:pt x="39" y="246"/>
                      <a:pt x="20" y="356"/>
                    </a:cubicBezTo>
                    <a:cubicBezTo>
                      <a:pt x="0" y="466"/>
                      <a:pt x="68" y="524"/>
                      <a:pt x="289" y="456"/>
                    </a:cubicBezTo>
                    <a:cubicBezTo>
                      <a:pt x="289" y="456"/>
                      <a:pt x="348" y="383"/>
                      <a:pt x="306" y="356"/>
                    </a:cubicBezTo>
                    <a:cubicBezTo>
                      <a:pt x="306" y="356"/>
                      <a:pt x="153" y="448"/>
                      <a:pt x="116" y="380"/>
                    </a:cubicBezTo>
                    <a:cubicBezTo>
                      <a:pt x="78" y="313"/>
                      <a:pt x="186" y="215"/>
                      <a:pt x="257" y="104"/>
                    </a:cubicBezTo>
                    <a:cubicBezTo>
                      <a:pt x="257" y="104"/>
                      <a:pt x="296" y="0"/>
                      <a:pt x="221" y="1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1"/>
              <p:cNvSpPr/>
              <p:nvPr/>
            </p:nvSpPr>
            <p:spPr bwMode="auto">
              <a:xfrm>
                <a:off x="6445251" y="3949700"/>
                <a:ext cx="457200" cy="385762"/>
              </a:xfrm>
              <a:custGeom>
                <a:avLst/>
                <a:gdLst>
                  <a:gd name="T0" fmla="*/ 134 w 244"/>
                  <a:gd name="T1" fmla="*/ 188 h 206"/>
                  <a:gd name="T2" fmla="*/ 36 w 244"/>
                  <a:gd name="T3" fmla="*/ 162 h 206"/>
                  <a:gd name="T4" fmla="*/ 26 w 244"/>
                  <a:gd name="T5" fmla="*/ 46 h 206"/>
                  <a:gd name="T6" fmla="*/ 48 w 244"/>
                  <a:gd name="T7" fmla="*/ 80 h 206"/>
                  <a:gd name="T8" fmla="*/ 65 w 244"/>
                  <a:gd name="T9" fmla="*/ 109 h 206"/>
                  <a:gd name="T10" fmla="*/ 73 w 244"/>
                  <a:gd name="T11" fmla="*/ 21 h 206"/>
                  <a:gd name="T12" fmla="*/ 107 w 244"/>
                  <a:gd name="T13" fmla="*/ 30 h 206"/>
                  <a:gd name="T14" fmla="*/ 113 w 244"/>
                  <a:gd name="T15" fmla="*/ 103 h 206"/>
                  <a:gd name="T16" fmla="*/ 138 w 244"/>
                  <a:gd name="T17" fmla="*/ 34 h 206"/>
                  <a:gd name="T18" fmla="*/ 164 w 244"/>
                  <a:gd name="T19" fmla="*/ 52 h 206"/>
                  <a:gd name="T20" fmla="*/ 149 w 244"/>
                  <a:gd name="T21" fmla="*/ 103 h 206"/>
                  <a:gd name="T22" fmla="*/ 172 w 244"/>
                  <a:gd name="T23" fmla="*/ 129 h 206"/>
                  <a:gd name="T24" fmla="*/ 228 w 244"/>
                  <a:gd name="T25" fmla="*/ 111 h 206"/>
                  <a:gd name="T26" fmla="*/ 244 w 244"/>
                  <a:gd name="T27" fmla="*/ 139 h 206"/>
                  <a:gd name="T28" fmla="*/ 187 w 244"/>
                  <a:gd name="T29" fmla="*/ 166 h 206"/>
                  <a:gd name="T30" fmla="*/ 134 w 244"/>
                  <a:gd name="T31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6">
                    <a:moveTo>
                      <a:pt x="134" y="188"/>
                    </a:moveTo>
                    <a:cubicBezTo>
                      <a:pt x="109" y="197"/>
                      <a:pt x="71" y="206"/>
                      <a:pt x="36" y="162"/>
                    </a:cubicBezTo>
                    <a:cubicBezTo>
                      <a:pt x="0" y="119"/>
                      <a:pt x="0" y="60"/>
                      <a:pt x="26" y="46"/>
                    </a:cubicBezTo>
                    <a:cubicBezTo>
                      <a:pt x="43" y="37"/>
                      <a:pt x="47" y="51"/>
                      <a:pt x="48" y="80"/>
                    </a:cubicBezTo>
                    <a:cubicBezTo>
                      <a:pt x="48" y="108"/>
                      <a:pt x="65" y="109"/>
                      <a:pt x="65" y="109"/>
                    </a:cubicBezTo>
                    <a:cubicBezTo>
                      <a:pt x="65" y="109"/>
                      <a:pt x="53" y="45"/>
                      <a:pt x="73" y="21"/>
                    </a:cubicBezTo>
                    <a:cubicBezTo>
                      <a:pt x="90" y="0"/>
                      <a:pt x="117" y="11"/>
                      <a:pt x="107" y="30"/>
                    </a:cubicBezTo>
                    <a:cubicBezTo>
                      <a:pt x="98" y="48"/>
                      <a:pt x="110" y="93"/>
                      <a:pt x="113" y="103"/>
                    </a:cubicBezTo>
                    <a:cubicBezTo>
                      <a:pt x="113" y="103"/>
                      <a:pt x="115" y="43"/>
                      <a:pt x="138" y="34"/>
                    </a:cubicBezTo>
                    <a:cubicBezTo>
                      <a:pt x="158" y="26"/>
                      <a:pt x="165" y="41"/>
                      <a:pt x="164" y="52"/>
                    </a:cubicBezTo>
                    <a:cubicBezTo>
                      <a:pt x="162" y="62"/>
                      <a:pt x="153" y="67"/>
                      <a:pt x="149" y="103"/>
                    </a:cubicBezTo>
                    <a:cubicBezTo>
                      <a:pt x="146" y="140"/>
                      <a:pt x="169" y="134"/>
                      <a:pt x="172" y="129"/>
                    </a:cubicBezTo>
                    <a:cubicBezTo>
                      <a:pt x="176" y="124"/>
                      <a:pt x="215" y="103"/>
                      <a:pt x="228" y="111"/>
                    </a:cubicBezTo>
                    <a:cubicBezTo>
                      <a:pt x="240" y="118"/>
                      <a:pt x="244" y="139"/>
                      <a:pt x="244" y="139"/>
                    </a:cubicBezTo>
                    <a:cubicBezTo>
                      <a:pt x="244" y="139"/>
                      <a:pt x="206" y="156"/>
                      <a:pt x="187" y="166"/>
                    </a:cubicBezTo>
                    <a:cubicBezTo>
                      <a:pt x="167" y="176"/>
                      <a:pt x="151" y="181"/>
                      <a:pt x="134" y="18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2"/>
              <p:cNvSpPr/>
              <p:nvPr/>
            </p:nvSpPr>
            <p:spPr bwMode="auto">
              <a:xfrm>
                <a:off x="6600826" y="4165600"/>
                <a:ext cx="85725" cy="112712"/>
              </a:xfrm>
              <a:custGeom>
                <a:avLst/>
                <a:gdLst>
                  <a:gd name="T0" fmla="*/ 0 w 46"/>
                  <a:gd name="T1" fmla="*/ 24 h 60"/>
                  <a:gd name="T2" fmla="*/ 45 w 46"/>
                  <a:gd name="T3" fmla="*/ 60 h 60"/>
                  <a:gd name="T4" fmla="*/ 0 w 46"/>
                  <a:gd name="T5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60">
                    <a:moveTo>
                      <a:pt x="0" y="24"/>
                    </a:moveTo>
                    <a:cubicBezTo>
                      <a:pt x="0" y="24"/>
                      <a:pt x="40" y="12"/>
                      <a:pt x="45" y="60"/>
                    </a:cubicBezTo>
                    <a:cubicBezTo>
                      <a:pt x="45" y="60"/>
                      <a:pt x="46" y="0"/>
                      <a:pt x="0" y="24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08" name="矩形 107"/>
          <p:cNvSpPr/>
          <p:nvPr/>
        </p:nvSpPr>
        <p:spPr>
          <a:xfrm>
            <a:off x="351120" y="4522942"/>
            <a:ext cx="2269535" cy="56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8060" y="1884677"/>
            <a:ext cx="2296408" cy="6283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348061" y="4533036"/>
            <a:ext cx="236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Who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48060" y="1933996"/>
            <a:ext cx="22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What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we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scrape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9556" y="1831975"/>
            <a:ext cx="381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Tastes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Environments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Services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er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capita consumption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price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omment-volumes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Levels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of the customers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9556" y="4484768"/>
            <a:ext cx="397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McDonald’s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KFC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err="1" smtClean="0">
                <a:solidFill>
                  <a:schemeClr val="bg2">
                    <a:lumMod val="25000"/>
                  </a:schemeClr>
                </a:solidFill>
              </a:rPr>
              <a:t>Kungfu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 Restaurant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Wallace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Café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De Coral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6874896" y="2580807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8259580" y="3837482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6670623" y="4337891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5389346" y="4579114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/>
          <p:cNvSpPr txBox="1"/>
          <p:nvPr/>
        </p:nvSpPr>
        <p:spPr>
          <a:xfrm>
            <a:off x="172085" y="361950"/>
            <a:ext cx="5826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Things are in common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6" name="矩形 1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879016" y="5129883"/>
            <a:ext cx="2679302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79016" y="4825230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901064" y="3184524"/>
            <a:ext cx="3691615" cy="20100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Competition based on the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homogeneous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product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 which (from the consumer's viewpoint) have little or no differentiation in terms of features, benefits, or quality.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5326" y="2145134"/>
            <a:ext cx="416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Homogeneous Competition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7703911" y="2353880"/>
            <a:ext cx="2679302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03911" y="2049227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rad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120650"/>
            <a:ext cx="7362190" cy="6617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 flipH="1">
            <a:off x="2771518" y="2075306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5329656" y="4928364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/>
          <p:cNvSpPr txBox="1"/>
          <p:nvPr/>
        </p:nvSpPr>
        <p:spPr>
          <a:xfrm>
            <a:off x="172341" y="362133"/>
            <a:ext cx="29705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Things are in common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79085" y="5570954"/>
            <a:ext cx="2710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Restaurant Environment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矩形 22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9108431" y="4355591"/>
            <a:ext cx="2679302" cy="306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08431" y="3365773"/>
            <a:ext cx="1220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038225" y="1768475"/>
            <a:ext cx="1600200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j-ea"/>
                <a:cs typeface="Segoe UI Semilight" panose="020B0402040204020203" pitchFamily="34" charset="0"/>
              </a:rPr>
              <a:t>Standardized food products </a:t>
            </a:r>
            <a:endParaRPr lang="en-US" altLang="zh-CN" sz="1600" dirty="0"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5471" y="1329794"/>
            <a:ext cx="1626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ood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lavor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 descr="4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445" y="1146175"/>
            <a:ext cx="1806575" cy="1120775"/>
          </a:xfrm>
          <a:prstGeom prst="rect">
            <a:avLst/>
          </a:prstGeom>
        </p:spPr>
      </p:pic>
      <p:pic>
        <p:nvPicPr>
          <p:cNvPr id="3" name="图片 2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45" y="2236470"/>
            <a:ext cx="1696085" cy="1129030"/>
          </a:xfrm>
          <a:prstGeom prst="rect">
            <a:avLst/>
          </a:prstGeom>
        </p:spPr>
      </p:pic>
      <p:pic>
        <p:nvPicPr>
          <p:cNvPr id="5" name="图片 4" descr="下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0" y="2266950"/>
            <a:ext cx="1847850" cy="1098550"/>
          </a:xfrm>
          <a:prstGeom prst="rect">
            <a:avLst/>
          </a:prstGeom>
        </p:spPr>
      </p:pic>
      <p:pic>
        <p:nvPicPr>
          <p:cNvPr id="32" name="图片 31" descr="a29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90" y="3456305"/>
            <a:ext cx="2633980" cy="2037715"/>
          </a:xfrm>
          <a:prstGeom prst="rect">
            <a:avLst/>
          </a:prstGeom>
        </p:spPr>
      </p:pic>
      <p:pic>
        <p:nvPicPr>
          <p:cNvPr id="33" name="图片 32" descr="U3pWP1QMPNCdv0wZStgwrcgrQNdzAQ8yxfJYp6o-3SAymZH2c9fscSZZnlltd3NgTYGVDmosZWTLal1WbWRW3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325" y="3456305"/>
            <a:ext cx="2829560" cy="2058035"/>
          </a:xfrm>
          <a:prstGeom prst="rect">
            <a:avLst/>
          </a:prstGeom>
        </p:spPr>
      </p:pic>
      <p:pic>
        <p:nvPicPr>
          <p:cNvPr id="34" name="图片 33" descr="21bee113a70f4ab79b0f7fe9811412c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15" y="1768475"/>
            <a:ext cx="2181225" cy="1376045"/>
          </a:xfrm>
          <a:prstGeom prst="rect">
            <a:avLst/>
          </a:prstGeom>
        </p:spPr>
      </p:pic>
      <p:pic>
        <p:nvPicPr>
          <p:cNvPr id="35" name="图片 34" descr="下载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440" y="1768475"/>
            <a:ext cx="2124075" cy="1376680"/>
          </a:xfrm>
          <a:prstGeom prst="rect">
            <a:avLst/>
          </a:prstGeom>
        </p:spPr>
      </p:pic>
      <p:sp>
        <p:nvSpPr>
          <p:cNvPr id="41" name="任意多边形: 形状 19"/>
          <p:cNvSpPr/>
          <p:nvPr/>
        </p:nvSpPr>
        <p:spPr>
          <a:xfrm>
            <a:off x="9108541" y="3365629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2503510" y="5919422"/>
            <a:ext cx="2679302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j-ea"/>
                <a:cs typeface="Segoe UI Semilight" panose="020B0402040204020203" pitchFamily="34" charset="0"/>
              </a:rPr>
              <a:t>Well-decorated to suit for fast and comfortable dining styles </a:t>
            </a:r>
            <a:endParaRPr lang="en-US" altLang="zh-CN" dirty="0"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3" name="矩形 42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9108435" y="4001722"/>
            <a:ext cx="2679302" cy="1753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ea typeface="+mj-ea"/>
                <a:cs typeface="Segoe UI Semilight" panose="020B0402040204020203" pitchFamily="34" charset="0"/>
              </a:rPr>
              <a:t>Combine staff service with mobile ordering, have online delivery food service, and establish central food process and logistic center   </a:t>
            </a:r>
            <a:endParaRPr lang="en-US" altLang="zh-CN" dirty="0">
              <a:ea typeface="+mj-ea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598083" y="1798558"/>
            <a:ext cx="1887379" cy="3726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Café De Coral Jumps Out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2243205"/>
            <a:ext cx="4300176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consumers are still willing to afford more expensive food in Cafe De Coral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8920" y="1814830"/>
            <a:ext cx="2106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is the highest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598083" y="3311641"/>
            <a:ext cx="1887379" cy="3726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724875" y="3328002"/>
            <a:ext cx="1463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SD level is flat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598083" y="4830743"/>
            <a:ext cx="2396015" cy="3724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98285" y="4834890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ifferentiated strategies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Quality dishes and creating new dish choices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407160"/>
            <a:ext cx="6136005" cy="46913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724650" y="3738880"/>
            <a:ext cx="43846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cs typeface="Heiti SC Light" charset="0"/>
              </a:rPr>
              <a:t>From the consumer insight, consumer’s willingness to afford the prices in different restaurants of five brands is similar</a:t>
            </a:r>
            <a:endParaRPr lang="en-US" altLang="en-US" b="0">
              <a:latin typeface="Calibri" panose="020F0502020204030204" charset="0"/>
              <a:cs typeface="Heiti SC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598285" y="1798320"/>
            <a:ext cx="2757805" cy="372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Café De Coral Jumps Out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2243205"/>
            <a:ext cx="4300176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It is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uncommon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as target consumers of fast food are always in pursue of convenience and shorter meal time.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8285" y="1798320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Huge volume of  comments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1382395"/>
            <a:ext cx="5996305" cy="456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自定义 1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D93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3079</Words>
  <Application>WPS 演示</Application>
  <PresentationFormat>宽屏</PresentationFormat>
  <Paragraphs>278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Segoe UI Semilight</vt:lpstr>
      <vt:lpstr>Calibri</vt:lpstr>
      <vt:lpstr>Heiti SC Light</vt:lpstr>
      <vt:lpstr>微软雅黑</vt:lpstr>
      <vt:lpstr>Arial Unicode MS</vt:lpstr>
      <vt:lpstr>Calibri Light</vt:lpstr>
      <vt:lpstr>等线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simeng</cp:lastModifiedBy>
  <cp:revision>148</cp:revision>
  <dcterms:created xsi:type="dcterms:W3CDTF">2016-11-09T01:34:00Z</dcterms:created>
  <dcterms:modified xsi:type="dcterms:W3CDTF">2018-04-27T11:03:04Z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